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6" r:id="rId8"/>
    <p:sldMasterId id="2147483768" r:id="rId9"/>
    <p:sldMasterId id="2147483781" r:id="rId10"/>
  </p:sldMasterIdLst>
  <p:notesMasterIdLst>
    <p:notesMasterId r:id="rId31"/>
  </p:notesMasterIdLst>
  <p:sldIdLst>
    <p:sldId id="288" r:id="rId11"/>
    <p:sldId id="363" r:id="rId12"/>
    <p:sldId id="364" r:id="rId13"/>
    <p:sldId id="353" r:id="rId14"/>
    <p:sldId id="342" r:id="rId15"/>
    <p:sldId id="354" r:id="rId16"/>
    <p:sldId id="355" r:id="rId17"/>
    <p:sldId id="356" r:id="rId18"/>
    <p:sldId id="357" r:id="rId19"/>
    <p:sldId id="358" r:id="rId20"/>
    <p:sldId id="297" r:id="rId21"/>
    <p:sldId id="294" r:id="rId22"/>
    <p:sldId id="359" r:id="rId23"/>
    <p:sldId id="360" r:id="rId24"/>
    <p:sldId id="361" r:id="rId25"/>
    <p:sldId id="339" r:id="rId26"/>
    <p:sldId id="340" r:id="rId27"/>
    <p:sldId id="341" r:id="rId28"/>
    <p:sldId id="362" r:id="rId29"/>
    <p:sldId id="34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18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87F4F-E946-4016-9849-4D30DEA1F5B6}" type="datetimeFigureOut">
              <a:rPr lang="en-US" smtClean="0"/>
              <a:pPr/>
              <a:t>4/24/2016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C27DE-2A12-4AA8-8003-8570F28EEF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42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4475" y="76200"/>
            <a:ext cx="3743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463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89119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19948E2-C5E0-4ECA-8050-EB90AB23BD82}" type="slidenum">
              <a:rPr lang="ar-EG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56216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97136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53206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23220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32813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76433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80692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63931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22130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80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02003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1416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10536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19948E2-C5E0-4ECA-8050-EB90AB23BD82}" type="slidenum">
              <a:rPr lang="ar-EG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9489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067C6-6237-4B41-BD1C-0ABF0152267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29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BD41A-373B-4667-AE53-144154D9AFD5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035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DF751-3619-4B25-B95B-F0B1E22B5F1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40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352E3-C35B-4770-8DD1-E507D021FEBC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239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56B92-E683-4B99-8696-F44EBDE229B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3752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C7912-95A3-442B-B5F5-51E4180E3660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8819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98E1F-51A2-4876-BF91-2D8113911583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331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7C734-D268-4D09-A343-DFC887222804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290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542"/>
            <a:ext cx="8229600" cy="9906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66949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E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FADA2-69E1-4D65-A9B3-0214F257DAB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0429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74436-8FF1-46FE-AEEB-64CCE6F77E84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6235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A4B00-9BC5-4B27-94B7-4B2AA32BB02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564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067C6-6237-4B41-BD1C-0ABF0152267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8613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BD41A-373B-4667-AE53-144154D9AFD5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0632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DF751-3619-4B25-B95B-F0B1E22B5F1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9570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352E3-C35B-4770-8DD1-E507D021FEBC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7608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56B92-E683-4B99-8696-F44EBDE229B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7880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C7912-95A3-442B-B5F5-51E4180E3660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1865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98E1F-51A2-4876-BF91-2D8113911583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51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26188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7C734-D268-4D09-A343-DFC887222804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0832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E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FADA2-69E1-4D65-A9B3-0214F257DAB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5675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74436-8FF1-46FE-AEEB-64CCE6F77E84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5429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A4B00-9BC5-4B27-94B7-4B2AA32BB02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1419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067C6-6237-4B41-BD1C-0ABF0152267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8812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BD41A-373B-4667-AE53-144154D9AFD5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4651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DF751-3619-4B25-B95B-F0B1E22B5F1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2893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352E3-C35B-4770-8DD1-E507D021FEBC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663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56B92-E683-4B99-8696-F44EBDE229B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9323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C7912-95A3-442B-B5F5-51E4180E3660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885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809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98E1F-51A2-4876-BF91-2D8113911583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0370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7C734-D268-4D09-A343-DFC887222804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5638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E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FADA2-69E1-4D65-A9B3-0214F257DAB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721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74436-8FF1-46FE-AEEB-64CCE6F77E84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3363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A4B00-9BC5-4B27-94B7-4B2AA32BB02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8340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067C6-6237-4B41-BD1C-0ABF0152267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8819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BD41A-373B-4667-AE53-144154D9AFD5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8025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DF751-3619-4B25-B95B-F0B1E22B5F1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329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352E3-C35B-4770-8DD1-E507D021FEBC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40222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56B92-E683-4B99-8696-F44EBDE229B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91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77168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C7912-95A3-442B-B5F5-51E4180E3660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14238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98E1F-51A2-4876-BF91-2D8113911583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0880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7C734-D268-4D09-A343-DFC887222804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532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E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FADA2-69E1-4D65-A9B3-0214F257DAB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7120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74436-8FF1-46FE-AEEB-64CCE6F77E84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3942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A4B00-9BC5-4B27-94B7-4B2AA32BB02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6720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067C6-6237-4B41-BD1C-0ABF0152267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68707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BD41A-373B-4667-AE53-144154D9AFD5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4720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DF751-3619-4B25-B95B-F0B1E22B5F1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14457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352E3-C35B-4770-8DD1-E507D021FEBC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87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261603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56B92-E683-4B99-8696-F44EBDE229B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80921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C7912-95A3-442B-B5F5-51E4180E3660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49393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98E1F-51A2-4876-BF91-2D8113911583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3162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7C734-D268-4D09-A343-DFC887222804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92660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E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FADA2-69E1-4D65-A9B3-0214F257DAB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01768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74436-8FF1-46FE-AEEB-64CCE6F77E84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20962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A4B00-9BC5-4B27-94B7-4B2AA32BB02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69778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067C6-6237-4B41-BD1C-0ABF0152267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75052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BD41A-373B-4667-AE53-144154D9AFD5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24644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DF751-3619-4B25-B95B-F0B1E22B5F1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226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03769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352E3-C35B-4770-8DD1-E507D021FEBC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11797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56B92-E683-4B99-8696-F44EBDE229B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35463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C7912-95A3-442B-B5F5-51E4180E3660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74020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98E1F-51A2-4876-BF91-2D8113911583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50999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7C734-D268-4D09-A343-DFC887222804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19589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E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FADA2-69E1-4D65-A9B3-0214F257DAB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20376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74436-8FF1-46FE-AEEB-64CCE6F77E84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08656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A4B00-9BC5-4B27-94B7-4B2AA32BB02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97193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067C6-6237-4B41-BD1C-0ABF0152267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06120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BD41A-373B-4667-AE53-144154D9AFD5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886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26065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DF751-3619-4B25-B95B-F0B1E22B5F1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58716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352E3-C35B-4770-8DD1-E507D021FEBC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07225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56B92-E683-4B99-8696-F44EBDE229B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80729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C7912-95A3-442B-B5F5-51E4180E3660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45365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98E1F-51A2-4876-BF91-2D8113911583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24532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7C734-D268-4D09-A343-DFC887222804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99662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E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FADA2-69E1-4D65-A9B3-0214F257DAB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75694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74436-8FF1-46FE-AEEB-64CCE6F77E84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33977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A4B00-9BC5-4B27-94B7-4B2AA32BB02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0295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98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61658"/>
            <a:ext cx="1295400" cy="39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349508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15605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64669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11236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90069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05768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98249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82211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31310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7778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015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19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957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fld id="{AEB7D771-2CD5-4622-898C-D73DF3C1E8AD}" type="slidenum">
              <a:rPr lang="ar-SA">
                <a:solidFill>
                  <a:prstClr val="black">
                    <a:tint val="75000"/>
                  </a:prstClr>
                </a:solidFill>
                <a:latin typeface="Arial" pitchFamily="34" charset="0"/>
              </a:rPr>
              <a:pPr rtl="1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218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fld id="{AEB7D771-2CD5-4622-898C-D73DF3C1E8AD}" type="slidenum">
              <a:rPr lang="ar-SA">
                <a:solidFill>
                  <a:prstClr val="black">
                    <a:tint val="75000"/>
                  </a:prstClr>
                </a:solidFill>
                <a:latin typeface="Arial" pitchFamily="34" charset="0"/>
              </a:rPr>
              <a:pPr rtl="1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9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fld id="{AEB7D771-2CD5-4622-898C-D73DF3C1E8AD}" type="slidenum">
              <a:rPr lang="ar-SA">
                <a:solidFill>
                  <a:prstClr val="black">
                    <a:tint val="75000"/>
                  </a:prstClr>
                </a:solidFill>
                <a:latin typeface="Arial" pitchFamily="34" charset="0"/>
              </a:rPr>
              <a:pPr rtl="1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63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fld id="{AEB7D771-2CD5-4622-898C-D73DF3C1E8AD}" type="slidenum">
              <a:rPr lang="ar-SA">
                <a:solidFill>
                  <a:prstClr val="black">
                    <a:tint val="75000"/>
                  </a:prstClr>
                </a:solidFill>
                <a:latin typeface="Arial" pitchFamily="34" charset="0"/>
              </a:rPr>
              <a:pPr rtl="1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85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fld id="{AEB7D771-2CD5-4622-898C-D73DF3C1E8AD}" type="slidenum">
              <a:rPr lang="ar-SA">
                <a:solidFill>
                  <a:prstClr val="black">
                    <a:tint val="75000"/>
                  </a:prstClr>
                </a:solidFill>
                <a:latin typeface="Arial" pitchFamily="34" charset="0"/>
              </a:rPr>
              <a:pPr rtl="1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06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fld id="{AEB7D771-2CD5-4622-898C-D73DF3C1E8AD}" type="slidenum">
              <a:rPr lang="ar-SA">
                <a:solidFill>
                  <a:prstClr val="black">
                    <a:tint val="75000"/>
                  </a:prstClr>
                </a:solidFill>
                <a:latin typeface="Arial" pitchFamily="34" charset="0"/>
              </a:rPr>
              <a:pPr rtl="1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33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fld id="{AEB7D771-2CD5-4622-898C-D73DF3C1E8AD}" type="slidenum">
              <a:rPr lang="ar-SA">
                <a:solidFill>
                  <a:prstClr val="black">
                    <a:tint val="75000"/>
                  </a:prstClr>
                </a:solidFill>
                <a:latin typeface="Arial" pitchFamily="34" charset="0"/>
              </a:rPr>
              <a:pPr rtl="1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57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915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07.xml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.eg/url?sa=i&amp;rct=j&amp;q=functions%20of%20proximal%20tubules&amp;source=images&amp;cd=&amp;cad=rja&amp;docid=UJw_WwACwTGv9M&amp;tbnid=AelzVbSLSlCNZM:&amp;ved=0CAUQjRw&amp;url=http://www.as.miami.edu/chemistry/2086/chap26/chapter%2026-new_part1.htm&amp;ei=9jQ6UbvfAoeytAacpIGABA&amp;psig=AFQjCNE1_CLWhPb-CS09rSuKqsCPK6XHfQ&amp;ust=1362855413487612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467600" cy="1371600"/>
          </a:xfrm>
          <a:solidFill>
            <a:srgbClr val="2818FA"/>
          </a:solidFill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Reabsorption &amp; secretion </a:t>
            </a:r>
            <a:br>
              <a:rPr lang="en-US" sz="5400" b="1" dirty="0" smtClean="0">
                <a:solidFill>
                  <a:srgbClr val="FFFF00"/>
                </a:solidFill>
              </a:rPr>
            </a:br>
            <a:r>
              <a:rPr lang="en-US" sz="5400" b="1" dirty="0" smtClean="0">
                <a:solidFill>
                  <a:srgbClr val="FFFF00"/>
                </a:solidFill>
              </a:rPr>
              <a:t>Part - I</a:t>
            </a:r>
            <a:endParaRPr lang="en-US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80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22238"/>
            <a:ext cx="8229600" cy="792162"/>
          </a:xfrm>
        </p:spPr>
        <p:txBody>
          <a:bodyPr/>
          <a:lstStyle/>
          <a:p>
            <a:r>
              <a:rPr lang="en-US" b="1" dirty="0" smtClean="0"/>
              <a:t>Collecting Ducts (CD)</a:t>
            </a:r>
            <a:endParaRPr lang="ar-SA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7387507"/>
              </p:ext>
            </p:extLst>
          </p:nvPr>
        </p:nvGraphicFramePr>
        <p:xfrm>
          <a:off x="381000" y="2895600"/>
          <a:ext cx="8458200" cy="3390179"/>
        </p:xfrm>
        <a:graphic>
          <a:graphicData uri="http://schemas.openxmlformats.org/drawingml/2006/table">
            <a:tbl>
              <a:tblPr firstRow="1" firstCol="1" bandRow="1"/>
              <a:tblGrid>
                <a:gridCol w="4195232"/>
                <a:gridCol w="4262968"/>
              </a:tblGrid>
              <a:tr h="44581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sng" dirty="0">
                          <a:solidFill>
                            <a:srgbClr val="FFFF00"/>
                          </a:solidFill>
                          <a:effectLst/>
                          <a:latin typeface="Tahoma"/>
                          <a:ea typeface="Gungsuh"/>
                        </a:rPr>
                        <a:t>P</a:t>
                      </a:r>
                      <a:r>
                        <a:rPr lang="en-GB" sz="2400" b="1" dirty="0">
                          <a:solidFill>
                            <a:srgbClr val="FFFF00"/>
                          </a:solidFill>
                          <a:effectLst/>
                          <a:latin typeface="Tahoma"/>
                          <a:ea typeface="Gungsuh"/>
                        </a:rPr>
                        <a:t>rincipal cells (</a:t>
                      </a:r>
                      <a:r>
                        <a:rPr lang="en-GB" sz="2400" b="1" u="heavy" dirty="0">
                          <a:solidFill>
                            <a:srgbClr val="FFFF00"/>
                          </a:solidFill>
                          <a:effectLst/>
                          <a:latin typeface="Tahoma"/>
                          <a:ea typeface="Gungsuh"/>
                        </a:rPr>
                        <a:t>P</a:t>
                      </a:r>
                      <a:r>
                        <a:rPr lang="en-GB" sz="2400" b="1" dirty="0">
                          <a:solidFill>
                            <a:srgbClr val="FFFF00"/>
                          </a:solidFill>
                          <a:effectLst/>
                          <a:latin typeface="Tahoma"/>
                          <a:ea typeface="Gungsuh"/>
                        </a:rPr>
                        <a:t>-cells)</a:t>
                      </a:r>
                      <a:endParaRPr lang="en-US" sz="24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18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rgbClr val="FFFF00"/>
                          </a:solidFill>
                          <a:effectLst/>
                          <a:latin typeface="Tahoma"/>
                          <a:ea typeface="Gungsuh"/>
                        </a:rPr>
                        <a:t>Intercalated cells (I-cells)</a:t>
                      </a:r>
                      <a:endParaRPr lang="en-US" sz="24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18FA"/>
                    </a:solidFill>
                  </a:tcPr>
                </a:tc>
              </a:tr>
              <a:tr h="891622">
                <a:tc>
                  <a:txBody>
                    <a:bodyPr/>
                    <a:lstStyle/>
                    <a:p>
                      <a:pPr marL="0" marR="0" indent="29845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heavy" dirty="0">
                          <a:effectLst/>
                          <a:latin typeface="Calibri"/>
                          <a:ea typeface="Gungsuh"/>
                        </a:rPr>
                        <a:t>P</a:t>
                      </a:r>
                      <a:r>
                        <a:rPr lang="en-GB" sz="2400" dirty="0">
                          <a:effectLst/>
                          <a:latin typeface="Calibri"/>
                          <a:ea typeface="Gungsuh"/>
                        </a:rPr>
                        <a:t>redominate with few </a:t>
                      </a:r>
                      <a:r>
                        <a:rPr lang="en-GB" sz="2400" dirty="0" err="1">
                          <a:effectLst/>
                          <a:latin typeface="Calibri"/>
                          <a:ea typeface="Gungsuh"/>
                        </a:rPr>
                        <a:t>organells</a:t>
                      </a:r>
                      <a:r>
                        <a:rPr lang="en-GB" sz="2400" dirty="0">
                          <a:effectLst/>
                          <a:latin typeface="Calibri"/>
                          <a:ea typeface="Gungsuh"/>
                        </a:rPr>
                        <a:t> 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Gungsuh"/>
                        </a:rPr>
                        <a:t>Less in number with more </a:t>
                      </a:r>
                      <a:r>
                        <a:rPr lang="en-GB" sz="2400" b="1" u="heavy" dirty="0">
                          <a:effectLst/>
                          <a:latin typeface="Calibri"/>
                          <a:ea typeface="Gungsuh"/>
                        </a:rPr>
                        <a:t>m</a:t>
                      </a:r>
                      <a:r>
                        <a:rPr lang="en-GB" sz="2400" dirty="0">
                          <a:effectLst/>
                          <a:latin typeface="Calibri"/>
                          <a:ea typeface="Gungsuh"/>
                        </a:rPr>
                        <a:t>itochondria,   </a:t>
                      </a:r>
                      <a:r>
                        <a:rPr lang="en-GB" sz="2400" b="1" u="heavy" dirty="0">
                          <a:effectLst/>
                          <a:latin typeface="Calibri"/>
                          <a:ea typeface="Gungsuh"/>
                        </a:rPr>
                        <a:t>m</a:t>
                      </a:r>
                      <a:r>
                        <a:rPr lang="en-GB" sz="2400" dirty="0">
                          <a:effectLst/>
                          <a:latin typeface="Calibri"/>
                          <a:ea typeface="Gungsuh"/>
                        </a:rPr>
                        <a:t>icrovilli &amp; cytoplasmic vesicles.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7433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Calibri"/>
                          <a:ea typeface="Gungsuh"/>
                        </a:rPr>
                        <a:t>Na</a:t>
                      </a:r>
                      <a:r>
                        <a:rPr lang="en-GB" sz="2400" b="1" baseline="30000" dirty="0">
                          <a:effectLst/>
                          <a:latin typeface="Calibri"/>
                          <a:ea typeface="Gungsuh"/>
                        </a:rPr>
                        <a:t>+</a:t>
                      </a:r>
                      <a:r>
                        <a:rPr lang="en-GB" sz="2400" dirty="0">
                          <a:effectLst/>
                          <a:latin typeface="Calibri"/>
                          <a:ea typeface="Gungsuh"/>
                        </a:rPr>
                        <a:t> </a:t>
                      </a:r>
                      <a:r>
                        <a:rPr lang="en-GB" sz="2400" b="1" u="heavy" dirty="0">
                          <a:effectLst/>
                          <a:latin typeface="Calibri"/>
                          <a:ea typeface="Gungsuh"/>
                        </a:rPr>
                        <a:t>r</a:t>
                      </a:r>
                      <a:r>
                        <a:rPr lang="en-GB" sz="2400" dirty="0">
                          <a:effectLst/>
                          <a:latin typeface="Calibri"/>
                          <a:ea typeface="Gungsuh"/>
                        </a:rPr>
                        <a:t>eabsorption (controlled by </a:t>
                      </a:r>
                      <a:r>
                        <a:rPr lang="en-GB" sz="2400" b="1" u="heavy" dirty="0">
                          <a:effectLst/>
                          <a:latin typeface="Calibri"/>
                          <a:ea typeface="Gungsuh"/>
                        </a:rPr>
                        <a:t>A</a:t>
                      </a:r>
                      <a:r>
                        <a:rPr lang="en-GB" sz="2400" dirty="0">
                          <a:effectLst/>
                          <a:latin typeface="Calibri"/>
                          <a:ea typeface="Gungsuh"/>
                        </a:rPr>
                        <a:t>ldosterone) 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Calibri"/>
                          <a:ea typeface="Gungsuh"/>
                        </a:rPr>
                        <a:t>Water</a:t>
                      </a:r>
                      <a:r>
                        <a:rPr lang="en-GB" sz="2400" dirty="0">
                          <a:effectLst/>
                          <a:latin typeface="Calibri"/>
                          <a:ea typeface="Gungsuh"/>
                        </a:rPr>
                        <a:t> </a:t>
                      </a:r>
                      <a:r>
                        <a:rPr lang="en-GB" sz="2400" b="1" u="heavy" dirty="0">
                          <a:effectLst/>
                          <a:latin typeface="Calibri"/>
                          <a:ea typeface="Gungsuh"/>
                        </a:rPr>
                        <a:t>r</a:t>
                      </a:r>
                      <a:r>
                        <a:rPr lang="en-GB" sz="2400" dirty="0">
                          <a:effectLst/>
                          <a:latin typeface="Calibri"/>
                          <a:ea typeface="Gungsuh"/>
                        </a:rPr>
                        <a:t>eabsorption (controlled by </a:t>
                      </a:r>
                      <a:r>
                        <a:rPr lang="en-GB" sz="2400" b="1" u="heavy" dirty="0">
                          <a:effectLst/>
                          <a:latin typeface="Calibri"/>
                          <a:ea typeface="Gungsuh"/>
                        </a:rPr>
                        <a:t>A</a:t>
                      </a:r>
                      <a:r>
                        <a:rPr lang="en-GB" sz="2400" dirty="0">
                          <a:effectLst/>
                          <a:latin typeface="Calibri"/>
                          <a:ea typeface="Gungsuh"/>
                        </a:rPr>
                        <a:t>DH)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Gungsuh"/>
                        </a:rPr>
                        <a:t>Involved in</a:t>
                      </a:r>
                      <a:r>
                        <a:rPr lang="en-GB" sz="2400" b="1" dirty="0">
                          <a:effectLst/>
                          <a:latin typeface="Calibri"/>
                          <a:ea typeface="Gungsuh"/>
                        </a:rPr>
                        <a:t> H</a:t>
                      </a:r>
                      <a:r>
                        <a:rPr lang="en-GB" sz="2400" b="1" baseline="30000" dirty="0">
                          <a:effectLst/>
                          <a:latin typeface="Calibri"/>
                          <a:ea typeface="Gungsuh"/>
                        </a:rPr>
                        <a:t>+</a:t>
                      </a:r>
                      <a:r>
                        <a:rPr lang="en-GB" sz="2400" b="1" dirty="0">
                          <a:effectLst/>
                          <a:latin typeface="Calibri"/>
                          <a:ea typeface="Gungsuh"/>
                        </a:rPr>
                        <a:t> secretion &amp; HCO</a:t>
                      </a:r>
                      <a:r>
                        <a:rPr lang="en-GB" sz="2400" b="1" baseline="-25000" dirty="0">
                          <a:effectLst/>
                          <a:latin typeface="Calibri"/>
                          <a:ea typeface="Gungsuh"/>
                        </a:rPr>
                        <a:t>3</a:t>
                      </a:r>
                      <a:r>
                        <a:rPr lang="en-GB" sz="2400" b="1" baseline="30000" dirty="0">
                          <a:effectLst/>
                          <a:latin typeface="Calibri"/>
                          <a:ea typeface="Gungsuh"/>
                        </a:rPr>
                        <a:t>-</a:t>
                      </a:r>
                      <a:r>
                        <a:rPr lang="en-GB" sz="2400" b="1" dirty="0">
                          <a:effectLst/>
                          <a:latin typeface="Calibri"/>
                          <a:ea typeface="Gungsuh"/>
                        </a:rPr>
                        <a:t> transport</a:t>
                      </a:r>
                      <a:r>
                        <a:rPr lang="en-GB" sz="2400" dirty="0">
                          <a:effectLst/>
                          <a:latin typeface="Calibri"/>
                          <a:ea typeface="Gungsuh"/>
                        </a:rPr>
                        <a:t> (also, found in DCT).</a:t>
                      </a:r>
                      <a:endParaRPr lang="en-US" sz="24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6330" y="914400"/>
            <a:ext cx="8579069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0163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301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SimSun" pitchFamily="2" charset="-122"/>
                <a:cs typeface="Times New Roman" pitchFamily="18" charset="0"/>
              </a:rPr>
              <a:t> Each 8 DCTs unite together forming cortical CD that pass to medulla to form medullary CD that unite together forming minor calyces, then major calyces, then renal pelvis and finally the ureter</a:t>
            </a:r>
            <a:r>
              <a:rPr kumimoji="0" lang="en-GB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Gungsuh" pitchFamily="18" charset="-127"/>
                <a:cs typeface="Times New Roman" pitchFamily="18" charset="0"/>
              </a:rPr>
              <a:t>.</a:t>
            </a:r>
            <a:r>
              <a:rPr kumimoji="0" lang="en-GB" altLang="zh-CN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GB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Gungsuh" pitchFamily="18" charset="-127"/>
                <a:cs typeface="Times New Roman" pitchFamily="18" charset="0"/>
              </a:rPr>
              <a:t>It is lined by:</a:t>
            </a:r>
            <a:endParaRPr kumimoji="0" lang="en-US" altLang="zh-CN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301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8594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3050"/>
            <a:ext cx="7620000" cy="793750"/>
          </a:xfrm>
          <a:solidFill>
            <a:srgbClr val="2818FA"/>
          </a:solidFill>
        </p:spPr>
        <p:txBody>
          <a:bodyPr anchor="ctr" anchorCtr="0">
            <a:noAutofit/>
          </a:bodyPr>
          <a:lstStyle/>
          <a:p>
            <a:pPr algn="ctr"/>
            <a:r>
              <a:rPr lang="en-GB" sz="4400" u="heavy" dirty="0" smtClean="0">
                <a:solidFill>
                  <a:srgbClr val="FFFF00"/>
                </a:solidFill>
              </a:rPr>
              <a:t>Renal Handling of </a:t>
            </a:r>
            <a:r>
              <a:rPr lang="en-US" sz="4400" u="heavy" dirty="0" smtClean="0">
                <a:solidFill>
                  <a:srgbClr val="FFFF00"/>
                </a:solidFill>
              </a:rPr>
              <a:t>Na</a:t>
            </a:r>
            <a:r>
              <a:rPr lang="en-US" sz="4400" u="heavy" baseline="30000" dirty="0" smtClean="0">
                <a:solidFill>
                  <a:srgbClr val="FFFF00"/>
                </a:solidFill>
              </a:rPr>
              <a:t>+</a:t>
            </a:r>
            <a:r>
              <a:rPr lang="en-US" sz="4400" u="heavy" dirty="0" smtClean="0">
                <a:solidFill>
                  <a:srgbClr val="FFFF00"/>
                </a:solidFill>
              </a:rPr>
              <a:t> 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5" name="Picture 2" descr="http://image.slidesharecdn.com/anatomyofthyroidglandsanteriorviewmedicalimagesforpowerpoint-140710055910-phpapp01/95/anatomy-of-thyroid-glands-anterior-view-medical-images-for-power-point-1-638.jpg?cb=1404971995"/>
          <p:cNvPicPr>
            <a:picLocks noChangeAspect="1" noChangeArrowheads="1"/>
          </p:cNvPicPr>
          <p:nvPr/>
        </p:nvPicPr>
        <p:blipFill>
          <a:blip r:embed="rId2"/>
          <a:srcRect l="72809" t="71607" b="13779"/>
          <a:stretch>
            <a:fillRect/>
          </a:stretch>
        </p:blipFill>
        <p:spPr bwMode="auto">
          <a:xfrm>
            <a:off x="7467600" y="1219200"/>
            <a:ext cx="1447800" cy="762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04800" y="1157645"/>
            <a:ext cx="8534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1676400" algn="r"/>
                <a:tab pos="-1219200" algn="r"/>
                <a:tab pos="457200" algn="r"/>
              </a:tabLst>
            </a:pPr>
            <a:r>
              <a:rPr kumimoji="0" lang="en-GB" altLang="zh-CN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Functions of </a:t>
            </a:r>
            <a:r>
              <a:rPr kumimoji="0" lang="en-US" altLang="zh-CN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Na</a:t>
            </a:r>
            <a:r>
              <a:rPr kumimoji="0" lang="en-US" altLang="zh-CN" sz="2800" b="1" i="0" u="sng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+</a:t>
            </a:r>
            <a:r>
              <a:rPr kumimoji="0" lang="en-GB" altLang="zh-CN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: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1676400" algn="r"/>
                <a:tab pos="-1219200" algn="r"/>
                <a:tab pos="457200" algn="r"/>
              </a:tabLst>
            </a:pP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Keeping of </a:t>
            </a:r>
            <a:r>
              <a:rPr kumimoji="0" lang="en-GB" altLang="zh-CN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extracellular fluid volume &amp; blood volume</a:t>
            </a: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 constant.</a:t>
            </a:r>
            <a:endParaRPr kumimoji="0" lang="en-US" alt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1676400" algn="r"/>
                <a:tab pos="-1219200" algn="r"/>
                <a:tab pos="457200" algn="r"/>
              </a:tabLst>
            </a:pP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Formation of </a:t>
            </a:r>
            <a:r>
              <a:rPr kumimoji="0" lang="en-GB" altLang="zh-CN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RMP, action potential &amp; conduction of nerve impulse</a:t>
            </a: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.</a:t>
            </a:r>
            <a:endParaRPr kumimoji="0" lang="en-GB" alt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28600" y="2360712"/>
            <a:ext cx="861060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zh-CN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Mechanism of Na</a:t>
            </a:r>
            <a:r>
              <a:rPr kumimoji="0" lang="en-US" altLang="zh-CN" sz="2800" b="1" i="0" u="sng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+</a:t>
            </a:r>
            <a:r>
              <a:rPr kumimoji="0" lang="en-US" altLang="zh-CN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 reabsorption: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Na</a:t>
            </a:r>
            <a:r>
              <a:rPr kumimoji="0" lang="en-US" altLang="zh-CN" sz="2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+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 reabsorption is </a:t>
            </a:r>
            <a:r>
              <a:rPr kumimoji="0" lang="en-US" altLang="zh-CN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associated with transport of many substances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 as H</a:t>
            </a:r>
            <a:r>
              <a:rPr kumimoji="0" lang="en-US" altLang="zh-CN" sz="2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2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O, H</a:t>
            </a:r>
            <a:r>
              <a:rPr kumimoji="0" lang="en-US" altLang="zh-CN" sz="2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+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, glucose, amino acids, </a:t>
            </a:r>
            <a:r>
              <a:rPr kumimoji="0" lang="en-US" altLang="zh-CN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Cl</a:t>
            </a:r>
            <a:r>
              <a:rPr kumimoji="0" lang="en-US" altLang="zh-CN" sz="2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-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, Hco</a:t>
            </a:r>
            <a:r>
              <a:rPr kumimoji="0" lang="en-US" altLang="zh-CN" sz="2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3</a:t>
            </a:r>
            <a:r>
              <a:rPr kumimoji="0" lang="en-US" altLang="zh-CN" sz="2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- 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and with K</a:t>
            </a:r>
            <a:r>
              <a:rPr kumimoji="0" lang="en-US" altLang="zh-CN" sz="2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+</a:t>
            </a:r>
            <a:r>
              <a:rPr kumimoji="0" lang="en-US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SimSun" pitchFamily="2" charset="-122"/>
                <a:cs typeface="Times New Roman" pitchFamily="18" charset="0"/>
              </a:rPr>
              <a:t> excretion.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altLang="zh-CN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In PCT (67-70%):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altLang="zh-CN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At luminal border: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Na</a:t>
            </a:r>
            <a:r>
              <a:rPr kumimoji="0" lang="en-GB" altLang="zh-CN" sz="2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+</a:t>
            </a: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 is transported from lumen to inside cells by </a:t>
            </a:r>
            <a:r>
              <a:rPr kumimoji="0" lang="en-GB" altLang="zh-CN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Facilitated diffusion</a:t>
            </a: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.</a:t>
            </a:r>
            <a:endParaRPr kumimoji="0" lang="en-US" alt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(</a:t>
            </a:r>
            <a:r>
              <a:rPr kumimoji="0" lang="en-GB" altLang="zh-CN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Carrier mediated</a:t>
            </a: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 but no energy) according to:</a:t>
            </a:r>
            <a:endParaRPr kumimoji="0" lang="en-US" alt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Concentration gradient.</a:t>
            </a:r>
            <a:endParaRPr kumimoji="0" lang="en-US" alt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Electrical gradient (inside cell </a:t>
            </a:r>
            <a:r>
              <a:rPr kumimoji="0" lang="en-GB" altLang="zh-CN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-70</a:t>
            </a: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 mV &amp; in lumen </a:t>
            </a:r>
            <a:r>
              <a:rPr kumimoji="0" lang="en-GB" altLang="zh-CN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-3</a:t>
            </a: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 mV).</a:t>
            </a:r>
            <a:endParaRPr kumimoji="0" lang="en-US" alt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Helped by </a:t>
            </a: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  <a:sym typeface="Wingdings" pitchFamily="2" charset="2"/>
              </a:rPr>
              <a:t></a:t>
            </a: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</a:rPr>
              <a:t> surface area of brush border of cells of PCT &amp; by </a:t>
            </a:r>
            <a:r>
              <a:rPr kumimoji="0" lang="en-GB" altLang="zh-CN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  <a:sym typeface="Wingdings" pitchFamily="2" charset="2"/>
              </a:rPr>
              <a:t>carriers</a:t>
            </a: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0" lang="en-US" alt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  <a:sym typeface="Wingdings" pitchFamily="2" charset="2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  <a:sym typeface="Wingdings" pitchFamily="2" charset="2"/>
              </a:rPr>
              <a:t>Also, Na</a:t>
            </a:r>
            <a:r>
              <a:rPr kumimoji="0" lang="en-GB" altLang="zh-CN" sz="2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  <a:sym typeface="Wingdings" pitchFamily="2" charset="2"/>
              </a:rPr>
              <a:t>+ </a:t>
            </a:r>
            <a:r>
              <a:rPr kumimoji="0" lang="en-GB" altLang="zh-CN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  <a:sym typeface="Wingdings" pitchFamily="2" charset="2"/>
              </a:rPr>
              <a:t>is transported </a:t>
            </a:r>
            <a:r>
              <a:rPr kumimoji="0" lang="en-GB" altLang="zh-CN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  <a:sym typeface="Wingdings" pitchFamily="2" charset="2"/>
              </a:rPr>
              <a:t>paracellular</a:t>
            </a:r>
            <a:r>
              <a:rPr kumimoji="0" lang="en-GB" altLang="zh-CN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Gungsuh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0" lang="en-GB" altLang="zh-CN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Gungsuh" pitchFamily="18" charset="-127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29413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983163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n-GB" b="1" u="heavy" dirty="0" smtClean="0"/>
              <a:t>At </a:t>
            </a:r>
            <a:r>
              <a:rPr lang="en-GB" b="1" u="heavy" dirty="0" err="1" smtClean="0"/>
              <a:t>baso</a:t>
            </a:r>
            <a:r>
              <a:rPr lang="en-GB" b="1" u="heavy" dirty="0" smtClean="0"/>
              <a:t>-lateral border:</a:t>
            </a:r>
            <a:endParaRPr lang="en-US" dirty="0" smtClean="0"/>
          </a:p>
          <a:p>
            <a:pPr lvl="0" algn="just"/>
            <a:r>
              <a:rPr lang="en-GB" dirty="0" smtClean="0"/>
              <a:t>Na</a:t>
            </a:r>
            <a:r>
              <a:rPr lang="en-GB" baseline="30000" dirty="0" smtClean="0"/>
              <a:t>+</a:t>
            </a:r>
            <a:r>
              <a:rPr lang="en-GB" dirty="0" smtClean="0"/>
              <a:t> is transported from cell to </a:t>
            </a:r>
            <a:r>
              <a:rPr lang="en-GB" dirty="0" err="1" smtClean="0"/>
              <a:t>interstitium</a:t>
            </a:r>
            <a:r>
              <a:rPr lang="en-GB" dirty="0" smtClean="0"/>
              <a:t> by </a:t>
            </a:r>
            <a:r>
              <a:rPr lang="en-GB" b="1" dirty="0" smtClean="0"/>
              <a:t>Na</a:t>
            </a:r>
            <a:r>
              <a:rPr lang="en-GB" b="1" baseline="30000" dirty="0" smtClean="0"/>
              <a:t>+</a:t>
            </a:r>
            <a:r>
              <a:rPr lang="en-GB" b="1" dirty="0" smtClean="0"/>
              <a:t> - K</a:t>
            </a:r>
            <a:r>
              <a:rPr lang="en-GB" b="1" baseline="30000" dirty="0" smtClean="0"/>
              <a:t>+</a:t>
            </a:r>
            <a:r>
              <a:rPr lang="en-GB" b="1" dirty="0" smtClean="0"/>
              <a:t> </a:t>
            </a:r>
            <a:r>
              <a:rPr lang="en-GB" b="1" dirty="0" err="1" smtClean="0"/>
              <a:t>ATPase</a:t>
            </a:r>
            <a:r>
              <a:rPr lang="en-GB" b="1" dirty="0" smtClean="0"/>
              <a:t> pump (active).</a:t>
            </a:r>
            <a:endParaRPr lang="en-US" dirty="0" smtClean="0"/>
          </a:p>
          <a:p>
            <a:pPr lvl="0" algn="just"/>
            <a:r>
              <a:rPr lang="en-GB" dirty="0" smtClean="0"/>
              <a:t>When K</a:t>
            </a:r>
            <a:r>
              <a:rPr lang="en-GB" baseline="30000" dirty="0" smtClean="0"/>
              <a:t>+</a:t>
            </a:r>
            <a:r>
              <a:rPr lang="en-GB" dirty="0" smtClean="0"/>
              <a:t> enters the cell. K</a:t>
            </a:r>
            <a:r>
              <a:rPr lang="en-GB" baseline="30000" dirty="0" smtClean="0"/>
              <a:t>+ </a:t>
            </a:r>
            <a:r>
              <a:rPr lang="en-GB" dirty="0" smtClean="0"/>
              <a:t>diffuses back again to </a:t>
            </a:r>
            <a:r>
              <a:rPr lang="en-GB" dirty="0" err="1" smtClean="0"/>
              <a:t>interstitium</a:t>
            </a:r>
            <a:r>
              <a:rPr lang="en-GB" dirty="0" smtClean="0"/>
              <a:t> by concentration gradient </a:t>
            </a:r>
            <a:r>
              <a:rPr lang="en-US" dirty="0" smtClean="0"/>
              <a:t>and high permeability of cell membrane </a:t>
            </a:r>
            <a:r>
              <a:rPr lang="en-GB" dirty="0" smtClean="0">
                <a:sym typeface="Wingdings"/>
              </a:rPr>
              <a:t></a:t>
            </a:r>
            <a:r>
              <a:rPr lang="en-GB" dirty="0" smtClean="0"/>
              <a:t> maintains intracellular –</a:t>
            </a:r>
            <a:r>
              <a:rPr lang="en-GB" dirty="0" err="1" smtClean="0"/>
              <a:t>ve</a:t>
            </a:r>
            <a:r>
              <a:rPr lang="en-GB" dirty="0" smtClean="0"/>
              <a:t> to attract more Na</a:t>
            </a:r>
            <a:r>
              <a:rPr lang="en-GB" baseline="30000" dirty="0" smtClean="0"/>
              <a:t>+ </a:t>
            </a:r>
            <a:r>
              <a:rPr lang="en-GB" dirty="0" smtClean="0"/>
              <a:t>to enter the cell (help Facilitated diffusion).</a:t>
            </a:r>
            <a:endParaRPr lang="en-US" dirty="0" smtClean="0"/>
          </a:p>
          <a:p>
            <a:pPr lvl="0" algn="just"/>
            <a:endParaRPr lang="en-GB" b="1" u="heavy" dirty="0" smtClean="0"/>
          </a:p>
          <a:p>
            <a:pPr algn="just">
              <a:buFont typeface="Wingdings" pitchFamily="2" charset="2"/>
              <a:buChar char="q"/>
            </a:pPr>
            <a:endParaRPr lang="en-US" b="1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solidFill>
            <a:srgbClr val="2818FA"/>
          </a:solidFill>
        </p:spPr>
        <p:txBody>
          <a:bodyPr anchor="ctr" anchorCtr="0">
            <a:noAutofit/>
          </a:bodyPr>
          <a:lstStyle/>
          <a:p>
            <a:pPr algn="ctr"/>
            <a:r>
              <a:rPr lang="en-GB" sz="4400" b="1" u="heavy" dirty="0" smtClean="0">
                <a:solidFill>
                  <a:srgbClr val="FFFF00"/>
                </a:solidFill>
              </a:rPr>
              <a:t>Renal Handling of </a:t>
            </a:r>
            <a:r>
              <a:rPr lang="en-US" sz="4400" b="1" u="heavy" dirty="0" smtClean="0">
                <a:solidFill>
                  <a:srgbClr val="FFFF00"/>
                </a:solidFill>
              </a:rPr>
              <a:t>Na</a:t>
            </a:r>
            <a:r>
              <a:rPr lang="en-US" sz="4400" b="1" u="heavy" baseline="30000" dirty="0" smtClean="0">
                <a:solidFill>
                  <a:srgbClr val="FFFF00"/>
                </a:solidFill>
              </a:rPr>
              <a:t>+</a:t>
            </a:r>
            <a:r>
              <a:rPr lang="en-US" sz="4400" b="1" u="heavy" dirty="0" smtClean="0">
                <a:solidFill>
                  <a:srgbClr val="FFFF00"/>
                </a:solidFill>
              </a:rPr>
              <a:t> </a:t>
            </a:r>
            <a:endParaRPr lang="en-US" sz="4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628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-18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81075"/>
            <a:ext cx="8229600" cy="558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1790" y="0"/>
            <a:ext cx="482055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Na</a:t>
            </a: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Handling </a:t>
            </a:r>
          </a:p>
        </p:txBody>
      </p:sp>
    </p:spTree>
    <p:extLst>
      <p:ext uri="{BB962C8B-B14F-4D97-AF65-F5344CB8AC3E}">
        <p14:creationId xmlns:p14="http://schemas.microsoft.com/office/powerpoint/2010/main" val="289959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066800"/>
            <a:ext cx="371475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149725"/>
            <a:ext cx="3705225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256" y="307399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Transcellular and Paracellular Transport</a:t>
            </a:r>
          </a:p>
        </p:txBody>
      </p:sp>
      <p:sp>
        <p:nvSpPr>
          <p:cNvPr id="9" name="Oval 8"/>
          <p:cNvSpPr/>
          <p:nvPr/>
        </p:nvSpPr>
        <p:spPr>
          <a:xfrm>
            <a:off x="3635375" y="3789363"/>
            <a:ext cx="431800" cy="503237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3132138" y="3860800"/>
            <a:ext cx="4032250" cy="360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3059113" y="4797425"/>
            <a:ext cx="4033837" cy="360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55650" y="3357563"/>
            <a:ext cx="2520950" cy="10080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Paracellular Transport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55650" y="4437063"/>
            <a:ext cx="2520950" cy="10080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Transcellular Transport </a:t>
            </a:r>
          </a:p>
        </p:txBody>
      </p:sp>
    </p:spTree>
    <p:extLst>
      <p:ext uri="{BB962C8B-B14F-4D97-AF65-F5344CB8AC3E}">
        <p14:creationId xmlns:p14="http://schemas.microsoft.com/office/powerpoint/2010/main" val="142186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just">
              <a:buNone/>
            </a:pPr>
            <a:r>
              <a:rPr lang="en-GB" sz="2800" b="1" u="heavy" dirty="0">
                <a:solidFill>
                  <a:prstClr val="black"/>
                </a:solidFill>
              </a:rPr>
              <a:t>Results of Na</a:t>
            </a:r>
            <a:r>
              <a:rPr lang="en-GB" sz="2800" b="1" u="heavy" baseline="30000" dirty="0">
                <a:solidFill>
                  <a:prstClr val="black"/>
                </a:solidFill>
              </a:rPr>
              <a:t>+</a:t>
            </a:r>
            <a:r>
              <a:rPr lang="en-GB" sz="2800" b="1" u="heavy" dirty="0">
                <a:solidFill>
                  <a:prstClr val="black"/>
                </a:solidFill>
              </a:rPr>
              <a:t> reabsorption in PCT:</a:t>
            </a:r>
            <a:endParaRPr lang="en-US" sz="2800" dirty="0">
              <a:solidFill>
                <a:prstClr val="black"/>
              </a:solidFill>
            </a:endParaRPr>
          </a:p>
          <a:p>
            <a:pPr lvl="0" algn="just"/>
            <a:r>
              <a:rPr lang="en-GB" sz="2800" b="1" dirty="0">
                <a:solidFill>
                  <a:prstClr val="black"/>
                </a:solidFill>
              </a:rPr>
              <a:t>Reabsorption of 67-70% of water</a:t>
            </a:r>
            <a:r>
              <a:rPr lang="en-GB" sz="2800" dirty="0">
                <a:solidFill>
                  <a:prstClr val="black"/>
                </a:solidFill>
              </a:rPr>
              <a:t> </a:t>
            </a:r>
            <a:r>
              <a:rPr lang="en-GB" sz="2800" b="1" dirty="0">
                <a:solidFill>
                  <a:prstClr val="black"/>
                </a:solidFill>
              </a:rPr>
              <a:t>(obligatory).</a:t>
            </a:r>
            <a:r>
              <a:rPr lang="en-GB" sz="2800" dirty="0">
                <a:solidFill>
                  <a:prstClr val="black"/>
                </a:solidFill>
              </a:rPr>
              <a:t> </a:t>
            </a:r>
            <a:r>
              <a:rPr lang="en-GB" sz="2800" u="sng" dirty="0">
                <a:solidFill>
                  <a:prstClr val="black"/>
                </a:solidFill>
              </a:rPr>
              <a:t>Due to</a:t>
            </a:r>
            <a:r>
              <a:rPr lang="en-GB" sz="2800" dirty="0">
                <a:solidFill>
                  <a:prstClr val="black"/>
                </a:solidFill>
              </a:rPr>
              <a:t>: high osmolality created by Na</a:t>
            </a:r>
            <a:r>
              <a:rPr lang="en-GB" sz="2800" baseline="30000" dirty="0">
                <a:solidFill>
                  <a:prstClr val="black"/>
                </a:solidFill>
              </a:rPr>
              <a:t>+</a:t>
            </a:r>
            <a:r>
              <a:rPr lang="en-GB" sz="2800" dirty="0">
                <a:solidFill>
                  <a:prstClr val="black"/>
                </a:solidFill>
              </a:rPr>
              <a:t> &amp; other ions reabsorption.</a:t>
            </a:r>
            <a:endParaRPr lang="en-US" sz="2800" dirty="0">
              <a:solidFill>
                <a:prstClr val="black"/>
              </a:solidFill>
            </a:endParaRPr>
          </a:p>
          <a:p>
            <a:pPr lvl="0" algn="just"/>
            <a:r>
              <a:rPr lang="en-GB" sz="2800" b="1" dirty="0">
                <a:solidFill>
                  <a:prstClr val="black"/>
                </a:solidFill>
              </a:rPr>
              <a:t>Passive diffusion of Cl</a:t>
            </a:r>
            <a:r>
              <a:rPr lang="en-GB" sz="2800" b="1" baseline="30000" dirty="0">
                <a:solidFill>
                  <a:prstClr val="black"/>
                </a:solidFill>
              </a:rPr>
              <a:t>-   </a:t>
            </a:r>
            <a:r>
              <a:rPr lang="en-GB" sz="2800" dirty="0">
                <a:solidFill>
                  <a:prstClr val="black"/>
                </a:solidFill>
              </a:rPr>
              <a:t>in 2nd half of PCT</a:t>
            </a:r>
            <a:r>
              <a:rPr lang="en-GB" sz="2800" b="1" dirty="0">
                <a:solidFill>
                  <a:prstClr val="black"/>
                </a:solidFill>
              </a:rPr>
              <a:t>.</a:t>
            </a:r>
            <a:r>
              <a:rPr lang="en-GB" sz="2800" dirty="0">
                <a:solidFill>
                  <a:prstClr val="black"/>
                </a:solidFill>
              </a:rPr>
              <a:t> </a:t>
            </a:r>
            <a:r>
              <a:rPr lang="en-GB" sz="2800" u="sng" dirty="0">
                <a:solidFill>
                  <a:prstClr val="black"/>
                </a:solidFill>
              </a:rPr>
              <a:t>Due to:</a:t>
            </a:r>
            <a:r>
              <a:rPr lang="en-GB" sz="2800" dirty="0">
                <a:solidFill>
                  <a:prstClr val="black"/>
                </a:solidFill>
              </a:rPr>
              <a:t> </a:t>
            </a:r>
            <a:r>
              <a:rPr lang="en-GB" sz="2800" dirty="0">
                <a:solidFill>
                  <a:prstClr val="black"/>
                </a:solidFill>
                <a:sym typeface="Wingdings"/>
              </a:rPr>
              <a:t></a:t>
            </a:r>
            <a:r>
              <a:rPr lang="en-GB" sz="2800" dirty="0">
                <a:solidFill>
                  <a:prstClr val="black"/>
                </a:solidFill>
              </a:rPr>
              <a:t> </a:t>
            </a:r>
            <a:r>
              <a:rPr lang="en-GB" sz="2800" b="1" dirty="0">
                <a:solidFill>
                  <a:prstClr val="black"/>
                </a:solidFill>
              </a:rPr>
              <a:t>Cl</a:t>
            </a:r>
            <a:r>
              <a:rPr lang="en-GB" sz="2800" b="1" baseline="30000" dirty="0">
                <a:solidFill>
                  <a:prstClr val="black"/>
                </a:solidFill>
              </a:rPr>
              <a:t>-   </a:t>
            </a:r>
            <a:r>
              <a:rPr lang="en-GB" sz="2800" dirty="0">
                <a:solidFill>
                  <a:prstClr val="black"/>
                </a:solidFill>
              </a:rPr>
              <a:t>concentration.</a:t>
            </a:r>
            <a:endParaRPr lang="en-US" sz="2800" dirty="0">
              <a:solidFill>
                <a:prstClr val="black"/>
              </a:solidFill>
            </a:endParaRPr>
          </a:p>
          <a:p>
            <a:pPr lvl="0" algn="just"/>
            <a:r>
              <a:rPr lang="en-GB" sz="2800" b="1" dirty="0">
                <a:solidFill>
                  <a:prstClr val="black"/>
                </a:solidFill>
              </a:rPr>
              <a:t>Active co-transport of glucose, amino acids &amp; bicarbonate</a:t>
            </a:r>
            <a:r>
              <a:rPr lang="en-GB" sz="2800" dirty="0">
                <a:solidFill>
                  <a:prstClr val="black"/>
                </a:solidFill>
              </a:rPr>
              <a:t>. </a:t>
            </a:r>
            <a:r>
              <a:rPr lang="en-GB" sz="2800" u="sng" dirty="0">
                <a:solidFill>
                  <a:prstClr val="black"/>
                </a:solidFill>
              </a:rPr>
              <a:t>Due to:</a:t>
            </a:r>
            <a:r>
              <a:rPr lang="en-GB" sz="2800" dirty="0">
                <a:solidFill>
                  <a:prstClr val="black"/>
                </a:solidFill>
              </a:rPr>
              <a:t> co-transport mechanism (two or more substances are carried by same carrier in same direction).</a:t>
            </a:r>
            <a:endParaRPr lang="en-US" sz="2800" dirty="0">
              <a:solidFill>
                <a:prstClr val="black"/>
              </a:solidFill>
            </a:endParaRPr>
          </a:p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81" y="381000"/>
            <a:ext cx="8377237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4997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6172201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buNone/>
            </a:pPr>
            <a:r>
              <a:rPr lang="en-GB" sz="2800" b="1" u="heavy" dirty="0" smtClean="0"/>
              <a:t>In loop of Henle (20-25%):</a:t>
            </a:r>
            <a:endParaRPr lang="en-US" sz="2800" dirty="0" smtClean="0"/>
          </a:p>
          <a:p>
            <a:pPr lvl="0" algn="just"/>
            <a:r>
              <a:rPr lang="en-GB" sz="2800" b="1" u="heavy" dirty="0" smtClean="0"/>
              <a:t>At thin descending part:</a:t>
            </a:r>
            <a:r>
              <a:rPr lang="en-US" sz="2800" dirty="0"/>
              <a:t> </a:t>
            </a:r>
            <a:r>
              <a:rPr lang="en-GB" sz="2800" dirty="0" smtClean="0"/>
              <a:t>It is </a:t>
            </a:r>
            <a:r>
              <a:rPr lang="en-GB" sz="2800" b="1" dirty="0" smtClean="0"/>
              <a:t>the only part in the nephron</a:t>
            </a:r>
            <a:r>
              <a:rPr lang="en-GB" sz="2800" dirty="0" smtClean="0"/>
              <a:t> in which Na</a:t>
            </a:r>
            <a:r>
              <a:rPr lang="en-GB" sz="2800" baseline="30000" dirty="0" smtClean="0"/>
              <a:t>+</a:t>
            </a:r>
            <a:r>
              <a:rPr lang="en-GB" sz="2800" dirty="0" smtClean="0"/>
              <a:t> is </a:t>
            </a:r>
            <a:r>
              <a:rPr lang="en-GB" sz="2800" b="1" dirty="0" smtClean="0"/>
              <a:t>not reabsorbed</a:t>
            </a:r>
            <a:r>
              <a:rPr lang="en-GB" sz="2800" dirty="0" smtClean="0"/>
              <a:t>.</a:t>
            </a:r>
            <a:r>
              <a:rPr lang="en-US" sz="2800" dirty="0"/>
              <a:t> </a:t>
            </a:r>
            <a:r>
              <a:rPr lang="en-GB" sz="2800" dirty="0" smtClean="0"/>
              <a:t>Fluid reaching medulla is </a:t>
            </a:r>
            <a:r>
              <a:rPr lang="en-GB" sz="2800" b="1" dirty="0" smtClean="0"/>
              <a:t>hypertonic</a:t>
            </a:r>
            <a:r>
              <a:rPr lang="en-GB" sz="2800" dirty="0" smtClean="0"/>
              <a:t> (freely permeable to H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O).</a:t>
            </a:r>
          </a:p>
          <a:p>
            <a:pPr marL="0" lvl="0" indent="0" algn="just">
              <a:buNone/>
            </a:pPr>
            <a:endParaRPr lang="en-US" sz="2800" dirty="0" smtClean="0"/>
          </a:p>
          <a:p>
            <a:pPr lvl="0" algn="just"/>
            <a:r>
              <a:rPr lang="en-GB" sz="2800" b="1" u="heavy" dirty="0" smtClean="0"/>
              <a:t>At thin ascending part</a:t>
            </a:r>
            <a:r>
              <a:rPr lang="en-GB" sz="2800" b="1" dirty="0" smtClean="0"/>
              <a:t>: passive</a:t>
            </a:r>
            <a:r>
              <a:rPr lang="en-GB" sz="2800" dirty="0" smtClean="0"/>
              <a:t> Na</a:t>
            </a:r>
            <a:r>
              <a:rPr lang="en-GB" sz="2800" baseline="30000" dirty="0" smtClean="0"/>
              <a:t>+</a:t>
            </a:r>
            <a:r>
              <a:rPr lang="en-GB" sz="2800" dirty="0" smtClean="0"/>
              <a:t> reabsorption.</a:t>
            </a:r>
          </a:p>
          <a:p>
            <a:pPr marL="0" lvl="0" indent="0" algn="just">
              <a:buNone/>
            </a:pPr>
            <a:endParaRPr lang="en-US" sz="2800" dirty="0" smtClean="0"/>
          </a:p>
          <a:p>
            <a:pPr lvl="0" algn="just"/>
            <a:r>
              <a:rPr lang="en-GB" sz="2800" b="1" u="heavy" dirty="0" smtClean="0"/>
              <a:t>At the thick ascending part:</a:t>
            </a:r>
            <a:r>
              <a:rPr lang="en-US" sz="2800" dirty="0"/>
              <a:t> </a:t>
            </a:r>
            <a:r>
              <a:rPr lang="en-GB" sz="2800" dirty="0" smtClean="0"/>
              <a:t>Na</a:t>
            </a:r>
            <a:r>
              <a:rPr lang="en-GB" sz="2800" baseline="30000" dirty="0" smtClean="0"/>
              <a:t>+</a:t>
            </a:r>
            <a:r>
              <a:rPr lang="en-GB" sz="2800" dirty="0" smtClean="0"/>
              <a:t> is reabsorbed by active co-transport protein carrier </a:t>
            </a:r>
            <a:r>
              <a:rPr lang="en-GB" sz="2800" b="1" i="1" dirty="0" smtClean="0"/>
              <a:t>(1Na</a:t>
            </a:r>
            <a:r>
              <a:rPr lang="en-GB" sz="2800" b="1" i="1" baseline="30000" dirty="0" smtClean="0"/>
              <a:t>+</a:t>
            </a:r>
            <a:r>
              <a:rPr lang="en-GB" sz="2800" b="1" i="1" dirty="0" smtClean="0"/>
              <a:t>, 1K</a:t>
            </a:r>
            <a:r>
              <a:rPr lang="en-GB" sz="2800" b="1" i="1" baseline="30000" dirty="0" smtClean="0"/>
              <a:t>+</a:t>
            </a:r>
            <a:r>
              <a:rPr lang="en-GB" sz="2800" b="1" i="1" dirty="0" smtClean="0"/>
              <a:t>, 2 Cl</a:t>
            </a:r>
            <a:r>
              <a:rPr lang="en-GB" sz="2800" b="1" i="1" baseline="30000" dirty="0" smtClean="0"/>
              <a:t>-</a:t>
            </a:r>
            <a:r>
              <a:rPr lang="en-GB" sz="2800" b="1" i="1" dirty="0" smtClean="0"/>
              <a:t>).</a:t>
            </a:r>
            <a:r>
              <a:rPr lang="en-US" sz="2800" dirty="0"/>
              <a:t> </a:t>
            </a:r>
            <a:r>
              <a:rPr lang="en-GB" sz="2800" dirty="0" smtClean="0"/>
              <a:t>Fluid leaving this thick part is </a:t>
            </a:r>
            <a:r>
              <a:rPr lang="en-GB" sz="2800" b="1" dirty="0" smtClean="0"/>
              <a:t>hypotonic</a:t>
            </a:r>
            <a:r>
              <a:rPr lang="en-GB" sz="2800" dirty="0" smtClean="0"/>
              <a:t> (poorly permeable to H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O).</a:t>
            </a:r>
            <a:endParaRPr lang="en-US" sz="2800" dirty="0" smtClean="0"/>
          </a:p>
          <a:p>
            <a:pPr algn="just">
              <a:buNone/>
            </a:pPr>
            <a:r>
              <a:rPr lang="en-GB" sz="2800" b="1" dirty="0" smtClean="0"/>
              <a:t> </a:t>
            </a:r>
            <a:endParaRPr lang="en-US" sz="2800" dirty="0" smtClean="0"/>
          </a:p>
          <a:p>
            <a:pPr marL="0" lvl="0" indent="0" algn="just">
              <a:buNone/>
            </a:pPr>
            <a:r>
              <a:rPr lang="en-GB" sz="2800" b="1" u="heavy" dirty="0" smtClean="0"/>
              <a:t>In DCT &amp; CD (8-10%):</a:t>
            </a:r>
            <a:r>
              <a:rPr lang="en-GB" sz="2800" b="1" dirty="0" smtClean="0"/>
              <a:t> </a:t>
            </a:r>
          </a:p>
          <a:p>
            <a:pPr lvl="0" algn="just"/>
            <a:r>
              <a:rPr lang="en-GB" sz="2800" dirty="0" smtClean="0"/>
              <a:t>Na</a:t>
            </a:r>
            <a:r>
              <a:rPr lang="en-GB" sz="2800" baseline="30000" dirty="0" smtClean="0"/>
              <a:t>+</a:t>
            </a:r>
            <a:r>
              <a:rPr lang="en-GB" sz="2800" dirty="0" smtClean="0"/>
              <a:t> is actively reabsorbed in DCT in exchange with </a:t>
            </a:r>
            <a:r>
              <a:rPr lang="en-GB" sz="2800" b="1" dirty="0" smtClean="0"/>
              <a:t>K</a:t>
            </a:r>
            <a:r>
              <a:rPr lang="en-GB" sz="2800" b="1" baseline="30000" dirty="0" smtClean="0"/>
              <a:t>+</a:t>
            </a:r>
            <a:r>
              <a:rPr lang="en-GB" sz="2800" b="1" dirty="0" smtClean="0"/>
              <a:t> or H</a:t>
            </a:r>
            <a:r>
              <a:rPr lang="en-GB" sz="2800" b="1" baseline="30000" dirty="0" smtClean="0"/>
              <a:t>+</a:t>
            </a:r>
            <a:r>
              <a:rPr lang="en-GB" sz="2800" dirty="0" smtClean="0"/>
              <a:t> by help of </a:t>
            </a:r>
            <a:r>
              <a:rPr lang="en-GB" sz="2800" b="1" dirty="0" err="1" smtClean="0"/>
              <a:t>aldosterone</a:t>
            </a:r>
            <a:r>
              <a:rPr lang="en-GB" sz="2800" b="1" dirty="0" smtClean="0"/>
              <a:t>.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685800"/>
          </a:xfrm>
          <a:solidFill>
            <a:srgbClr val="2818FA"/>
          </a:solidFill>
        </p:spPr>
        <p:txBody>
          <a:bodyPr anchor="ctr" anchorCtr="0">
            <a:noAutofit/>
          </a:bodyPr>
          <a:lstStyle/>
          <a:p>
            <a:pPr algn="ctr"/>
            <a:r>
              <a:rPr lang="en-GB" sz="4400" b="1" u="heavy" dirty="0" smtClean="0">
                <a:solidFill>
                  <a:srgbClr val="FFFF00"/>
                </a:solidFill>
              </a:rPr>
              <a:t>Renal Handling of </a:t>
            </a:r>
            <a:r>
              <a:rPr lang="en-US" sz="4400" b="1" u="heavy" dirty="0" smtClean="0">
                <a:solidFill>
                  <a:srgbClr val="FFFF00"/>
                </a:solidFill>
              </a:rPr>
              <a:t>Na</a:t>
            </a:r>
            <a:r>
              <a:rPr lang="en-US" sz="4400" b="1" u="heavy" baseline="30000" dirty="0" smtClean="0">
                <a:solidFill>
                  <a:srgbClr val="FFFF00"/>
                </a:solidFill>
              </a:rPr>
              <a:t>+</a:t>
            </a:r>
            <a:r>
              <a:rPr lang="en-US" sz="4400" b="1" u="heavy" dirty="0" smtClean="0">
                <a:solidFill>
                  <a:srgbClr val="FFFF00"/>
                </a:solidFill>
              </a:rPr>
              <a:t> </a:t>
            </a:r>
            <a:endParaRPr lang="en-US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066800"/>
          </a:xfrm>
          <a:solidFill>
            <a:srgbClr val="2818FA"/>
          </a:solidFill>
        </p:spPr>
        <p:txBody>
          <a:bodyPr>
            <a:noAutofit/>
          </a:bodyPr>
          <a:lstStyle/>
          <a:p>
            <a:r>
              <a:rPr lang="en-US" sz="3200" b="1" u="heavy" dirty="0" smtClean="0"/>
              <a:t/>
            </a:r>
            <a:br>
              <a:rPr lang="en-US" sz="3200" b="1" u="heavy" dirty="0" smtClean="0"/>
            </a:br>
            <a:r>
              <a:rPr lang="en-US" sz="3600" b="1" u="heavy" dirty="0" smtClean="0">
                <a:solidFill>
                  <a:srgbClr val="FFFF00"/>
                </a:solidFill>
              </a:rPr>
              <a:t>Factors controlling Na</a:t>
            </a:r>
            <a:r>
              <a:rPr lang="en-US" sz="3600" b="1" u="heavy" baseline="30000" dirty="0" smtClean="0">
                <a:solidFill>
                  <a:srgbClr val="FFFF00"/>
                </a:solidFill>
              </a:rPr>
              <a:t>+</a:t>
            </a:r>
            <a:r>
              <a:rPr lang="en-US" sz="3600" b="1" u="heavy" dirty="0" smtClean="0">
                <a:solidFill>
                  <a:srgbClr val="FFFF00"/>
                </a:solidFill>
              </a:rPr>
              <a:t> reabsorption </a:t>
            </a:r>
            <a:br>
              <a:rPr lang="en-US" sz="3600" b="1" u="heavy" dirty="0" smtClean="0">
                <a:solidFill>
                  <a:srgbClr val="FFFF00"/>
                </a:solidFill>
              </a:rPr>
            </a:br>
            <a:r>
              <a:rPr lang="en-US" sz="3600" b="1" u="heavy" dirty="0" smtClean="0">
                <a:solidFill>
                  <a:srgbClr val="FFFF00"/>
                </a:solidFill>
              </a:rPr>
              <a:t>&amp;</a:t>
            </a:r>
            <a:r>
              <a:rPr lang="en-GB" sz="3600" b="1" u="heavy" dirty="0" smtClean="0">
                <a:solidFill>
                  <a:srgbClr val="FFFF00"/>
                </a:solidFill>
              </a:rPr>
              <a:t> excretion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4678363"/>
          </a:xfrm>
        </p:spPr>
        <p:txBody>
          <a:bodyPr>
            <a:noAutofit/>
          </a:bodyPr>
          <a:lstStyle/>
          <a:p>
            <a:pPr lvl="0" algn="just"/>
            <a:r>
              <a:rPr lang="en-US" sz="2600" dirty="0" smtClean="0"/>
              <a:t>Amount of Na</a:t>
            </a:r>
            <a:r>
              <a:rPr lang="en-US" sz="2600" baseline="30000" dirty="0" smtClean="0"/>
              <a:t>+</a:t>
            </a:r>
            <a:r>
              <a:rPr lang="en-US" sz="2600" dirty="0" smtClean="0"/>
              <a:t> excreted per day may be as low as 1 </a:t>
            </a:r>
            <a:r>
              <a:rPr lang="en-US" sz="2600" dirty="0" err="1" smtClean="0"/>
              <a:t>mEq</a:t>
            </a:r>
            <a:r>
              <a:rPr lang="en-US" sz="2600" dirty="0" smtClean="0"/>
              <a:t>/day to as high as 400 </a:t>
            </a:r>
            <a:r>
              <a:rPr lang="en-US" sz="2600" dirty="0" err="1" smtClean="0"/>
              <a:t>mEq</a:t>
            </a:r>
            <a:r>
              <a:rPr lang="en-US" sz="2600" dirty="0" smtClean="0"/>
              <a:t>/day.</a:t>
            </a:r>
          </a:p>
          <a:p>
            <a:pPr lvl="0" algn="just">
              <a:lnSpc>
                <a:spcPct val="50000"/>
              </a:lnSpc>
              <a:buNone/>
            </a:pPr>
            <a:endParaRPr lang="en-US" sz="2600" dirty="0" smtClean="0"/>
          </a:p>
          <a:p>
            <a:pPr lvl="0" algn="just">
              <a:buNone/>
            </a:pPr>
            <a:r>
              <a:rPr lang="en-GB" sz="2600" b="1" u="heavy" dirty="0" smtClean="0"/>
              <a:t>1- Amount of </a:t>
            </a:r>
            <a:r>
              <a:rPr lang="en-GB" sz="2600" b="1" u="heavy" dirty="0" err="1" smtClean="0"/>
              <a:t>NaCL</a:t>
            </a:r>
            <a:r>
              <a:rPr lang="en-GB" sz="2600" b="1" u="heavy" dirty="0" smtClean="0"/>
              <a:t> intake per day:</a:t>
            </a:r>
            <a:r>
              <a:rPr lang="en-GB" sz="2600" b="1" dirty="0" smtClean="0"/>
              <a:t> </a:t>
            </a:r>
            <a:r>
              <a:rPr lang="en-GB" sz="2600" dirty="0" smtClean="0">
                <a:sym typeface="Wingdings"/>
              </a:rPr>
              <a:t></a:t>
            </a:r>
            <a:r>
              <a:rPr lang="en-GB" sz="2600" dirty="0" smtClean="0"/>
              <a:t> Intake </a:t>
            </a:r>
            <a:r>
              <a:rPr lang="en-GB" sz="2600" dirty="0" smtClean="0">
                <a:sym typeface="Wingdings"/>
              </a:rPr>
              <a:t></a:t>
            </a:r>
            <a:r>
              <a:rPr lang="en-GB" sz="2600" dirty="0" smtClean="0"/>
              <a:t> </a:t>
            </a:r>
            <a:r>
              <a:rPr lang="en-GB" sz="2600" dirty="0" smtClean="0">
                <a:sym typeface="Wingdings"/>
              </a:rPr>
              <a:t></a:t>
            </a:r>
            <a:r>
              <a:rPr lang="en-GB" sz="2600" dirty="0" smtClean="0"/>
              <a:t> Na</a:t>
            </a:r>
            <a:r>
              <a:rPr lang="en-GB" sz="2600" baseline="30000" dirty="0" smtClean="0"/>
              <a:t>+</a:t>
            </a:r>
            <a:r>
              <a:rPr lang="en-GB" sz="2600" dirty="0" smtClean="0"/>
              <a:t> </a:t>
            </a:r>
            <a:r>
              <a:rPr lang="en-GB" sz="2600" dirty="0" err="1" smtClean="0"/>
              <a:t>reabsorption</a:t>
            </a:r>
            <a:r>
              <a:rPr lang="en-GB" sz="2600" dirty="0" smtClean="0"/>
              <a:t> &amp; excretion.</a:t>
            </a:r>
            <a:endParaRPr lang="en-US" sz="2600" dirty="0" smtClean="0"/>
          </a:p>
          <a:p>
            <a:pPr algn="just">
              <a:lnSpc>
                <a:spcPct val="50000"/>
              </a:lnSpc>
              <a:buNone/>
            </a:pPr>
            <a:endParaRPr lang="en-US" sz="2600" dirty="0" smtClean="0"/>
          </a:p>
          <a:p>
            <a:pPr lvl="0" algn="just">
              <a:buNone/>
            </a:pPr>
            <a:r>
              <a:rPr lang="en-GB" sz="2600" b="1" u="heavy" dirty="0" smtClean="0"/>
              <a:t>2- Hormonal factors:</a:t>
            </a:r>
            <a:endParaRPr lang="en-US" sz="2600" dirty="0" smtClean="0"/>
          </a:p>
          <a:p>
            <a:pPr lvl="0" algn="just">
              <a:buNone/>
            </a:pPr>
            <a:r>
              <a:rPr lang="en-GB" sz="2600" b="1" u="heavy" dirty="0" smtClean="0"/>
              <a:t>A- Aldosterone:</a:t>
            </a:r>
            <a:endParaRPr lang="en-US" sz="2600" dirty="0" smtClean="0"/>
          </a:p>
          <a:p>
            <a:pPr lvl="0" algn="just"/>
            <a:r>
              <a:rPr lang="en-GB" sz="2600" dirty="0" smtClean="0"/>
              <a:t>Most important in controlling Na</a:t>
            </a:r>
            <a:r>
              <a:rPr lang="en-GB" sz="2600" baseline="30000" dirty="0" smtClean="0"/>
              <a:t>+</a:t>
            </a:r>
            <a:r>
              <a:rPr lang="en-GB" sz="2600" dirty="0" smtClean="0"/>
              <a:t> </a:t>
            </a:r>
            <a:r>
              <a:rPr lang="en-GB" sz="2600" dirty="0" err="1" smtClean="0"/>
              <a:t>reabsorption</a:t>
            </a:r>
            <a:r>
              <a:rPr lang="en-GB" sz="2600" dirty="0" smtClean="0"/>
              <a:t> in kidney, intestine &amp; sweat glands. </a:t>
            </a:r>
            <a:endParaRPr lang="en-US" sz="2600" dirty="0" smtClean="0"/>
          </a:p>
          <a:p>
            <a:pPr lvl="0" algn="just"/>
            <a:r>
              <a:rPr lang="en-GB" sz="2600" dirty="0" smtClean="0"/>
              <a:t>Acts mainly on DCT (principal cells) &amp; in collecting tubules.</a:t>
            </a:r>
            <a:endParaRPr lang="en-US" sz="2600" dirty="0" smtClean="0"/>
          </a:p>
          <a:p>
            <a:pPr lvl="0" algn="just"/>
            <a:r>
              <a:rPr lang="en-GB" sz="2600" dirty="0" smtClean="0">
                <a:sym typeface="Wingdings"/>
              </a:rPr>
              <a:t></a:t>
            </a:r>
            <a:r>
              <a:rPr lang="en-GB" sz="2600" dirty="0" smtClean="0"/>
              <a:t> Na</a:t>
            </a:r>
            <a:r>
              <a:rPr lang="en-GB" sz="2600" baseline="30000" dirty="0" smtClean="0"/>
              <a:t>+</a:t>
            </a:r>
            <a:r>
              <a:rPr lang="en-GB" sz="2600" dirty="0" smtClean="0"/>
              <a:t> </a:t>
            </a:r>
            <a:r>
              <a:rPr lang="en-GB" sz="2600" dirty="0" err="1" smtClean="0"/>
              <a:t>reabsorption</a:t>
            </a:r>
            <a:r>
              <a:rPr lang="en-GB" sz="2600" dirty="0" smtClean="0"/>
              <a:t> in exchange with K</a:t>
            </a:r>
            <a:r>
              <a:rPr lang="en-GB" sz="2600" baseline="30000" dirty="0" smtClean="0"/>
              <a:t>+</a:t>
            </a:r>
            <a:r>
              <a:rPr lang="en-GB" sz="2600" dirty="0" smtClean="0"/>
              <a:t> &amp; H</a:t>
            </a:r>
            <a:r>
              <a:rPr lang="en-GB" sz="2600" baseline="30000" dirty="0" smtClean="0"/>
              <a:t>+</a:t>
            </a:r>
            <a:r>
              <a:rPr lang="en-GB" sz="2600" dirty="0" smtClean="0"/>
              <a:t> </a:t>
            </a:r>
            <a:r>
              <a:rPr lang="en-GB" sz="2600" dirty="0" smtClean="0">
                <a:sym typeface="Wingdings"/>
              </a:rPr>
              <a:t></a:t>
            </a:r>
            <a:r>
              <a:rPr lang="en-GB" sz="2600" dirty="0" smtClean="0"/>
              <a:t> </a:t>
            </a:r>
            <a:r>
              <a:rPr lang="en-GB" sz="2600" dirty="0" smtClean="0">
                <a:sym typeface="Wingdings"/>
              </a:rPr>
              <a:t></a:t>
            </a:r>
            <a:r>
              <a:rPr lang="en-GB" sz="2600" dirty="0" smtClean="0"/>
              <a:t> Na</a:t>
            </a:r>
            <a:r>
              <a:rPr lang="en-GB" sz="2600" baseline="30000" dirty="0" smtClean="0"/>
              <a:t>+ </a:t>
            </a:r>
            <a:r>
              <a:rPr lang="en-GB" sz="2600" dirty="0" smtClean="0"/>
              <a:t>excretion.</a:t>
            </a:r>
            <a:endParaRPr lang="en-US" sz="2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610600" cy="5943600"/>
          </a:xfrm>
        </p:spPr>
        <p:txBody>
          <a:bodyPr>
            <a:normAutofit fontScale="70000" lnSpcReduction="20000"/>
          </a:bodyPr>
          <a:lstStyle/>
          <a:p>
            <a:pPr lvl="0" algn="just">
              <a:buNone/>
            </a:pPr>
            <a:r>
              <a:rPr lang="en-GB" sz="4400" b="1" u="heavy" dirty="0" smtClean="0"/>
              <a:t>B- </a:t>
            </a:r>
            <a:r>
              <a:rPr lang="en-GB" sz="4400" b="1" u="heavy" dirty="0" err="1" smtClean="0"/>
              <a:t>Glucocorticoids</a:t>
            </a:r>
            <a:r>
              <a:rPr lang="en-GB" sz="4400" b="1" u="heavy" dirty="0" smtClean="0"/>
              <a:t> (cortisol)</a:t>
            </a:r>
            <a:r>
              <a:rPr lang="en-GB" sz="4400" b="1" dirty="0" smtClean="0"/>
              <a:t>: </a:t>
            </a:r>
            <a:endParaRPr lang="en-US" sz="4400" dirty="0" smtClean="0"/>
          </a:p>
          <a:p>
            <a:pPr lvl="0" algn="just"/>
            <a:r>
              <a:rPr lang="en-GB" sz="4400" b="1" i="1" dirty="0" smtClean="0"/>
              <a:t>Aldosterone like</a:t>
            </a:r>
            <a:r>
              <a:rPr lang="en-GB" sz="4400" dirty="0" smtClean="0"/>
              <a:t> action in large doses. </a:t>
            </a:r>
            <a:r>
              <a:rPr lang="en-GB" sz="4400" dirty="0" smtClean="0">
                <a:sym typeface="Wingdings"/>
              </a:rPr>
              <a:t></a:t>
            </a:r>
            <a:r>
              <a:rPr lang="en-GB" sz="4400" dirty="0" smtClean="0"/>
              <a:t> Na</a:t>
            </a:r>
            <a:r>
              <a:rPr lang="en-GB" sz="4400" baseline="30000" dirty="0" smtClean="0"/>
              <a:t>+</a:t>
            </a:r>
            <a:r>
              <a:rPr lang="en-GB" sz="4400" dirty="0" smtClean="0"/>
              <a:t> &amp; H</a:t>
            </a:r>
            <a:r>
              <a:rPr lang="en-GB" sz="4400" baseline="-25000" dirty="0" smtClean="0"/>
              <a:t>2</a:t>
            </a:r>
            <a:r>
              <a:rPr lang="en-GB" sz="4400" dirty="0" smtClean="0"/>
              <a:t>O </a:t>
            </a:r>
            <a:r>
              <a:rPr lang="en-GB" sz="4400" dirty="0" err="1" smtClean="0"/>
              <a:t>reabsorption</a:t>
            </a:r>
            <a:r>
              <a:rPr lang="en-GB" sz="4400" dirty="0" smtClean="0"/>
              <a:t> and </a:t>
            </a:r>
            <a:r>
              <a:rPr lang="en-GB" sz="4400" dirty="0" smtClean="0">
                <a:sym typeface="Wingdings"/>
              </a:rPr>
              <a:t></a:t>
            </a:r>
            <a:r>
              <a:rPr lang="en-GB" sz="4400" dirty="0" smtClean="0"/>
              <a:t> Na</a:t>
            </a:r>
            <a:r>
              <a:rPr lang="en-GB" sz="4400" baseline="30000" dirty="0" smtClean="0"/>
              <a:t>+ </a:t>
            </a:r>
            <a:r>
              <a:rPr lang="en-GB" sz="4400" dirty="0" smtClean="0"/>
              <a:t>excretion in urine.</a:t>
            </a:r>
          </a:p>
          <a:p>
            <a:pPr lvl="0" algn="just">
              <a:buNone/>
            </a:pPr>
            <a:endParaRPr lang="en-US" sz="4400" dirty="0" smtClean="0"/>
          </a:p>
          <a:p>
            <a:pPr lvl="0" algn="just">
              <a:buNone/>
            </a:pPr>
            <a:r>
              <a:rPr lang="en-GB" sz="4400" b="1" u="heavy" dirty="0" smtClean="0"/>
              <a:t>C- Sex hormones (estrogens)</a:t>
            </a:r>
            <a:r>
              <a:rPr lang="en-GB" sz="4400" b="1" dirty="0" smtClean="0"/>
              <a:t>: </a:t>
            </a:r>
            <a:endParaRPr lang="en-US" sz="4400" dirty="0" smtClean="0"/>
          </a:p>
          <a:p>
            <a:pPr lvl="0" algn="just"/>
            <a:r>
              <a:rPr lang="en-GB" sz="4400" dirty="0" smtClean="0"/>
              <a:t>Weak </a:t>
            </a:r>
            <a:r>
              <a:rPr lang="en-GB" sz="4400" dirty="0" err="1" smtClean="0"/>
              <a:t>aldosterone</a:t>
            </a:r>
            <a:r>
              <a:rPr lang="en-GB" sz="4400" dirty="0" smtClean="0"/>
              <a:t> - like action. So, contraceptive pills </a:t>
            </a:r>
            <a:r>
              <a:rPr lang="en-GB" sz="4400" dirty="0" smtClean="0">
                <a:sym typeface="Wingdings"/>
              </a:rPr>
              <a:t></a:t>
            </a:r>
            <a:r>
              <a:rPr lang="en-GB" sz="4400" dirty="0" smtClean="0"/>
              <a:t> </a:t>
            </a:r>
            <a:r>
              <a:rPr lang="en-GB" sz="4400" dirty="0" err="1" smtClean="0"/>
              <a:t>edema</a:t>
            </a:r>
            <a:r>
              <a:rPr lang="en-GB" sz="4400" dirty="0" smtClean="0"/>
              <a:t>.</a:t>
            </a:r>
          </a:p>
          <a:p>
            <a:pPr lvl="0" algn="just">
              <a:buNone/>
            </a:pPr>
            <a:endParaRPr lang="en-US" sz="4400" dirty="0" smtClean="0"/>
          </a:p>
          <a:p>
            <a:pPr lvl="0" algn="just">
              <a:buNone/>
            </a:pPr>
            <a:r>
              <a:rPr lang="en-GB" sz="4400" b="1" u="heavy" dirty="0" smtClean="0"/>
              <a:t>D- </a:t>
            </a:r>
            <a:r>
              <a:rPr lang="en-GB" sz="4400" b="1" u="heavy" dirty="0" err="1" smtClean="0"/>
              <a:t>Atrial</a:t>
            </a:r>
            <a:r>
              <a:rPr lang="en-GB" sz="4400" b="1" u="heavy" dirty="0" smtClean="0"/>
              <a:t> </a:t>
            </a:r>
            <a:r>
              <a:rPr lang="en-GB" sz="4400" b="1" u="heavy" dirty="0" err="1" smtClean="0"/>
              <a:t>natriuretic</a:t>
            </a:r>
            <a:r>
              <a:rPr lang="en-GB" sz="4400" b="1" u="heavy" dirty="0" smtClean="0"/>
              <a:t> peptide (ANP)</a:t>
            </a:r>
            <a:r>
              <a:rPr lang="en-GB" sz="4400" dirty="0" smtClean="0"/>
              <a:t> </a:t>
            </a:r>
          </a:p>
          <a:p>
            <a:pPr lvl="0" algn="just">
              <a:buNone/>
            </a:pPr>
            <a:r>
              <a:rPr lang="en-GB" sz="4400" dirty="0" smtClean="0">
                <a:sym typeface="Wingdings"/>
              </a:rPr>
              <a:t></a:t>
            </a:r>
            <a:r>
              <a:rPr lang="en-GB" sz="4400" dirty="0" smtClean="0"/>
              <a:t> </a:t>
            </a:r>
            <a:r>
              <a:rPr lang="en-GB" sz="4400" dirty="0" smtClean="0">
                <a:sym typeface="Wingdings"/>
              </a:rPr>
              <a:t></a:t>
            </a:r>
            <a:r>
              <a:rPr lang="en-GB" sz="4400" dirty="0" smtClean="0"/>
              <a:t> Na</a:t>
            </a:r>
            <a:r>
              <a:rPr lang="en-GB" sz="4400" baseline="30000" dirty="0" smtClean="0"/>
              <a:t>+</a:t>
            </a:r>
            <a:r>
              <a:rPr lang="en-GB" sz="4400" dirty="0" smtClean="0"/>
              <a:t> excretion.</a:t>
            </a:r>
            <a:r>
              <a:rPr lang="en-GB" sz="4400" b="1" dirty="0" smtClean="0"/>
              <a:t> </a:t>
            </a:r>
            <a:r>
              <a:rPr lang="en-GB" sz="4400" dirty="0" smtClean="0"/>
              <a:t>Acts by </a:t>
            </a:r>
            <a:r>
              <a:rPr lang="en-GB" sz="4400" dirty="0" smtClean="0">
                <a:sym typeface="Wingdings"/>
              </a:rPr>
              <a:t></a:t>
            </a:r>
            <a:r>
              <a:rPr lang="en-GB" sz="4400" b="1" dirty="0" err="1" smtClean="0"/>
              <a:t>cGMP</a:t>
            </a:r>
            <a:r>
              <a:rPr lang="en-GB" sz="4400" dirty="0" smtClean="0"/>
              <a:t> in DCT cells. ANP increases GFR </a:t>
            </a:r>
            <a:r>
              <a:rPr lang="en-GB" sz="4400" dirty="0" smtClean="0">
                <a:sym typeface="Wingdings"/>
              </a:rPr>
              <a:t></a:t>
            </a:r>
            <a:r>
              <a:rPr lang="en-GB" sz="4400" dirty="0" smtClean="0"/>
              <a:t> </a:t>
            </a:r>
            <a:r>
              <a:rPr lang="en-GB" sz="4400" dirty="0" smtClean="0">
                <a:sym typeface="Wingdings"/>
              </a:rPr>
              <a:t></a:t>
            </a:r>
            <a:r>
              <a:rPr lang="en-GB" sz="4400" dirty="0" smtClean="0"/>
              <a:t> amount of filtered Na</a:t>
            </a:r>
            <a:r>
              <a:rPr lang="en-GB" sz="4400" baseline="30000" dirty="0" smtClean="0"/>
              <a:t>+</a:t>
            </a:r>
            <a:r>
              <a:rPr lang="en-GB" sz="4400" dirty="0" smtClean="0"/>
              <a:t>.</a:t>
            </a:r>
            <a:endParaRPr lang="en-US" sz="4400" dirty="0" smtClean="0"/>
          </a:p>
          <a:p>
            <a:pPr lvl="0">
              <a:buNone/>
            </a:pPr>
            <a:endParaRPr lang="en-GB" sz="4400" b="1" u="heavy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33742"/>
          </a:xfrm>
          <a:solidFill>
            <a:srgbClr val="2818FA"/>
          </a:solidFill>
        </p:spPr>
        <p:txBody>
          <a:bodyPr>
            <a:normAutofit fontScale="90000"/>
          </a:bodyPr>
          <a:lstStyle/>
          <a:p>
            <a:r>
              <a:rPr lang="en-US" sz="3600" b="1" u="heavy" dirty="0" smtClean="0">
                <a:solidFill>
                  <a:srgbClr val="FFFF00"/>
                </a:solidFill>
              </a:rPr>
              <a:t/>
            </a:r>
            <a:br>
              <a:rPr lang="en-US" sz="3600" b="1" u="heavy" dirty="0" smtClean="0">
                <a:solidFill>
                  <a:srgbClr val="FFFF00"/>
                </a:solidFill>
              </a:rPr>
            </a:br>
            <a:r>
              <a:rPr lang="en-US" sz="4000" b="1" u="heavy" dirty="0" smtClean="0">
                <a:solidFill>
                  <a:srgbClr val="FFFF00"/>
                </a:solidFill>
              </a:rPr>
              <a:t>Factors </a:t>
            </a:r>
            <a:r>
              <a:rPr lang="en-US" sz="4000" b="1" u="heavy" dirty="0">
                <a:solidFill>
                  <a:srgbClr val="FFFF00"/>
                </a:solidFill>
              </a:rPr>
              <a:t>controlling Na</a:t>
            </a:r>
            <a:r>
              <a:rPr lang="en-US" sz="4000" b="1" u="heavy" baseline="30000" dirty="0">
                <a:solidFill>
                  <a:srgbClr val="FFFF00"/>
                </a:solidFill>
              </a:rPr>
              <a:t>+</a:t>
            </a:r>
            <a:r>
              <a:rPr lang="en-US" sz="4000" b="1" u="heavy" dirty="0">
                <a:solidFill>
                  <a:srgbClr val="FFFF00"/>
                </a:solidFill>
              </a:rPr>
              <a:t> reabsorption </a:t>
            </a:r>
            <a:r>
              <a:rPr lang="en-US" sz="4000" b="1" u="heavy" dirty="0" smtClean="0">
                <a:solidFill>
                  <a:srgbClr val="FFFF00"/>
                </a:solidFill>
              </a:rPr>
              <a:t/>
            </a:r>
            <a:br>
              <a:rPr lang="en-US" sz="4000" b="1" u="heavy" dirty="0" smtClean="0">
                <a:solidFill>
                  <a:srgbClr val="FFFF00"/>
                </a:solidFill>
              </a:rPr>
            </a:br>
            <a:r>
              <a:rPr lang="en-US" sz="4000" b="1" u="heavy" dirty="0" smtClean="0">
                <a:solidFill>
                  <a:srgbClr val="FFFF00"/>
                </a:solidFill>
              </a:rPr>
              <a:t>&amp;</a:t>
            </a:r>
            <a:r>
              <a:rPr lang="en-GB" sz="4000" b="1" u="heavy" dirty="0" smtClean="0">
                <a:solidFill>
                  <a:srgbClr val="FFFF00"/>
                </a:solidFill>
              </a:rPr>
              <a:t> </a:t>
            </a:r>
            <a:r>
              <a:rPr lang="en-GB" sz="4000" b="1" u="heavy" dirty="0">
                <a:solidFill>
                  <a:srgbClr val="FFFF00"/>
                </a:solidFill>
              </a:rPr>
              <a:t>excretion</a:t>
            </a:r>
            <a:r>
              <a:rPr lang="en-US" sz="4000" dirty="0">
                <a:solidFill>
                  <a:prstClr val="white"/>
                </a:solidFill>
              </a:rPr>
              <a:t/>
            </a:r>
            <a:br>
              <a:rPr lang="en-US" sz="4000" dirty="0">
                <a:solidFill>
                  <a:prstClr val="white"/>
                </a:solidFill>
              </a:rPr>
            </a:b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5821363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None/>
            </a:pPr>
            <a:r>
              <a:rPr lang="en-GB" sz="2400" b="1" u="heavy" dirty="0">
                <a:solidFill>
                  <a:prstClr val="black"/>
                </a:solidFill>
              </a:rPr>
              <a:t>3- ABP:</a:t>
            </a:r>
            <a:endParaRPr lang="en-US" sz="24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GB" sz="2400" dirty="0">
                <a:solidFill>
                  <a:prstClr val="black"/>
                </a:solidFill>
                <a:sym typeface="Wingdings"/>
              </a:rPr>
              <a:t></a:t>
            </a:r>
            <a:r>
              <a:rPr lang="en-GB" sz="2400" dirty="0">
                <a:solidFill>
                  <a:prstClr val="black"/>
                </a:solidFill>
              </a:rPr>
              <a:t> ABP above 180 mmHg </a:t>
            </a:r>
            <a:r>
              <a:rPr lang="en-GB" sz="2400" dirty="0">
                <a:solidFill>
                  <a:prstClr val="black"/>
                </a:solidFill>
                <a:sym typeface="Wingdings"/>
              </a:rPr>
              <a:t></a:t>
            </a:r>
            <a:r>
              <a:rPr lang="en-GB" sz="2400" dirty="0">
                <a:solidFill>
                  <a:prstClr val="black"/>
                </a:solidFill>
              </a:rPr>
              <a:t> </a:t>
            </a:r>
            <a:r>
              <a:rPr lang="en-GB" sz="2400" dirty="0">
                <a:solidFill>
                  <a:prstClr val="black"/>
                </a:solidFill>
                <a:sym typeface="Wingdings"/>
              </a:rPr>
              <a:t></a:t>
            </a:r>
            <a:r>
              <a:rPr lang="en-GB" sz="2400" dirty="0">
                <a:solidFill>
                  <a:prstClr val="black"/>
                </a:solidFill>
              </a:rPr>
              <a:t> Na</a:t>
            </a:r>
            <a:r>
              <a:rPr lang="en-GB" sz="2400" baseline="30000" dirty="0">
                <a:solidFill>
                  <a:prstClr val="black"/>
                </a:solidFill>
              </a:rPr>
              <a:t>+</a:t>
            </a:r>
            <a:r>
              <a:rPr lang="en-GB" sz="2400" dirty="0">
                <a:solidFill>
                  <a:prstClr val="black"/>
                </a:solidFill>
              </a:rPr>
              <a:t> excretion </a:t>
            </a:r>
            <a:r>
              <a:rPr lang="en-GB" sz="2400" b="1" dirty="0">
                <a:solidFill>
                  <a:prstClr val="black"/>
                </a:solidFill>
              </a:rPr>
              <a:t>(pressure diuresis).</a:t>
            </a:r>
            <a:endParaRPr lang="en-US" sz="24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GB" sz="2400" b="1" i="1" dirty="0">
                <a:solidFill>
                  <a:prstClr val="black"/>
                </a:solidFill>
              </a:rPr>
              <a:t>Independent </a:t>
            </a:r>
            <a:r>
              <a:rPr lang="en-GB" sz="2400" dirty="0">
                <a:solidFill>
                  <a:prstClr val="black"/>
                </a:solidFill>
              </a:rPr>
              <a:t>on neither nervous nor hormonal factors.</a:t>
            </a:r>
            <a:endParaRPr lang="en-US" sz="24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  <a:buNone/>
            </a:pPr>
            <a:r>
              <a:rPr lang="en-GB" sz="2400" dirty="0">
                <a:solidFill>
                  <a:prstClr val="black"/>
                </a:solidFill>
              </a:rPr>
              <a:t> </a:t>
            </a:r>
            <a:endParaRPr lang="en-US" sz="24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  <a:buNone/>
            </a:pPr>
            <a:r>
              <a:rPr lang="en-GB" sz="2400" b="1" u="heavy" dirty="0">
                <a:solidFill>
                  <a:prstClr val="black"/>
                </a:solidFill>
              </a:rPr>
              <a:t>4-Diuretics:</a:t>
            </a:r>
            <a:endParaRPr lang="en-US" sz="24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GB" sz="2400" dirty="0">
                <a:solidFill>
                  <a:prstClr val="black"/>
                </a:solidFill>
              </a:rPr>
              <a:t>Osmotic diuretics as mannitol</a:t>
            </a:r>
            <a:r>
              <a:rPr lang="en-GB" sz="2400" b="1" dirty="0">
                <a:solidFill>
                  <a:prstClr val="black"/>
                </a:solidFill>
              </a:rPr>
              <a:t>→ ↓</a:t>
            </a:r>
            <a:r>
              <a:rPr lang="en-GB" sz="2400" dirty="0">
                <a:solidFill>
                  <a:prstClr val="black"/>
                </a:solidFill>
              </a:rPr>
              <a:t> Na+ reabsorption from </a:t>
            </a:r>
            <a:r>
              <a:rPr lang="en-GB" sz="2400" b="1" dirty="0">
                <a:solidFill>
                  <a:prstClr val="black"/>
                </a:solidFill>
              </a:rPr>
              <a:t>PCT.</a:t>
            </a:r>
            <a:endParaRPr lang="en-US" sz="24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GB" sz="2400" dirty="0">
                <a:solidFill>
                  <a:prstClr val="black"/>
                </a:solidFill>
              </a:rPr>
              <a:t> </a:t>
            </a:r>
            <a:r>
              <a:rPr lang="en-GB" sz="2400" b="1" u="heavy" dirty="0">
                <a:solidFill>
                  <a:prstClr val="black"/>
                </a:solidFill>
              </a:rPr>
              <a:t>L</a:t>
            </a:r>
            <a:r>
              <a:rPr lang="en-GB" sz="2400" dirty="0">
                <a:solidFill>
                  <a:prstClr val="black"/>
                </a:solidFill>
              </a:rPr>
              <a:t>oop diuretics (</a:t>
            </a:r>
            <a:r>
              <a:rPr lang="en-GB" sz="2400" b="1" u="heavy" dirty="0">
                <a:solidFill>
                  <a:prstClr val="black"/>
                </a:solidFill>
              </a:rPr>
              <a:t>L</a:t>
            </a:r>
            <a:r>
              <a:rPr lang="en-GB" sz="2400" dirty="0">
                <a:solidFill>
                  <a:prstClr val="black"/>
                </a:solidFill>
              </a:rPr>
              <a:t>asix) </a:t>
            </a:r>
            <a:r>
              <a:rPr lang="en-GB" sz="2400" b="1" dirty="0">
                <a:solidFill>
                  <a:prstClr val="black"/>
                </a:solidFill>
              </a:rPr>
              <a:t>→ ↓</a:t>
            </a:r>
            <a:r>
              <a:rPr lang="en-GB" sz="2400" dirty="0">
                <a:solidFill>
                  <a:prstClr val="black"/>
                </a:solidFill>
              </a:rPr>
              <a:t> Na</a:t>
            </a:r>
            <a:r>
              <a:rPr lang="en-GB" sz="2400" baseline="30000" dirty="0">
                <a:solidFill>
                  <a:prstClr val="black"/>
                </a:solidFill>
              </a:rPr>
              <a:t>+</a:t>
            </a:r>
            <a:r>
              <a:rPr lang="en-GB" sz="2400" dirty="0">
                <a:solidFill>
                  <a:prstClr val="black"/>
                </a:solidFill>
              </a:rPr>
              <a:t> reabsorption from </a:t>
            </a:r>
            <a:r>
              <a:rPr lang="en-GB" sz="2400" b="1" dirty="0">
                <a:solidFill>
                  <a:prstClr val="black"/>
                </a:solidFill>
              </a:rPr>
              <a:t>Henle's loop.</a:t>
            </a:r>
            <a:endParaRPr lang="en-US" sz="24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GB" sz="2400" b="1" dirty="0" err="1">
                <a:solidFill>
                  <a:prstClr val="black"/>
                </a:solidFill>
              </a:rPr>
              <a:t>Aldactone</a:t>
            </a:r>
            <a:r>
              <a:rPr lang="en-GB" sz="2400" dirty="0">
                <a:solidFill>
                  <a:prstClr val="black"/>
                </a:solidFill>
              </a:rPr>
              <a:t> </a:t>
            </a:r>
            <a:r>
              <a:rPr lang="en-GB" sz="2400" b="1" dirty="0">
                <a:solidFill>
                  <a:prstClr val="black"/>
                </a:solidFill>
              </a:rPr>
              <a:t>→ ↓</a:t>
            </a:r>
            <a:r>
              <a:rPr lang="en-GB" sz="2400" dirty="0">
                <a:solidFill>
                  <a:prstClr val="black"/>
                </a:solidFill>
              </a:rPr>
              <a:t> Aldosterone </a:t>
            </a:r>
            <a:r>
              <a:rPr lang="en-GB" sz="2400" b="1" dirty="0">
                <a:solidFill>
                  <a:prstClr val="black"/>
                </a:solidFill>
              </a:rPr>
              <a:t>→ ↓</a:t>
            </a:r>
            <a:r>
              <a:rPr lang="en-GB" sz="2400" dirty="0">
                <a:solidFill>
                  <a:prstClr val="black"/>
                </a:solidFill>
              </a:rPr>
              <a:t> Na</a:t>
            </a:r>
            <a:r>
              <a:rPr lang="en-GB" sz="2400" baseline="30000" dirty="0">
                <a:solidFill>
                  <a:prstClr val="black"/>
                </a:solidFill>
              </a:rPr>
              <a:t>+</a:t>
            </a:r>
            <a:r>
              <a:rPr lang="en-GB" sz="2400" dirty="0">
                <a:solidFill>
                  <a:prstClr val="black"/>
                </a:solidFill>
              </a:rPr>
              <a:t> reabsorption from </a:t>
            </a:r>
            <a:r>
              <a:rPr lang="en-GB" sz="2400" b="1" dirty="0">
                <a:solidFill>
                  <a:prstClr val="black"/>
                </a:solidFill>
              </a:rPr>
              <a:t>DCT.</a:t>
            </a:r>
            <a:r>
              <a:rPr lang="en-GB" sz="2400" dirty="0">
                <a:solidFill>
                  <a:prstClr val="black"/>
                </a:solidFill>
              </a:rPr>
              <a:t> </a:t>
            </a:r>
            <a:endParaRPr lang="en-US" sz="2400" dirty="0">
              <a:solidFill>
                <a:prstClr val="black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75687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04800"/>
            <a:ext cx="8610600" cy="609600"/>
          </a:xfrm>
          <a:solidFill>
            <a:srgbClr val="2818FA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200" b="1" dirty="0">
                <a:solidFill>
                  <a:srgbClr val="FFFF00"/>
                </a:solidFill>
                <a:latin typeface="Verdana" pitchFamily="34" charset="0"/>
              </a:rPr>
              <a:t>Tubular functions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066800"/>
            <a:ext cx="8534400" cy="55626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 rtl="0">
              <a:lnSpc>
                <a:spcPct val="150000"/>
              </a:lnSpc>
            </a:pPr>
            <a:r>
              <a:rPr lang="en-US" sz="2800" b="1" u="sng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Formation </a:t>
            </a:r>
            <a:r>
              <a:rPr lang="en-US" sz="2800" b="1" u="sng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of urine is </a:t>
            </a:r>
            <a:r>
              <a:rPr lang="en-US" sz="2800" b="1" u="sng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800" b="1" u="sng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result of </a:t>
            </a:r>
            <a:r>
              <a:rPr lang="en-US" sz="2800" b="1" u="sng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en-US" sz="2800" b="1" u="sng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major </a:t>
            </a:r>
            <a:r>
              <a:rPr lang="en-US" sz="2800" b="1" u="sng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processes</a:t>
            </a:r>
            <a:r>
              <a:rPr lang="en-US" sz="2800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EG" sz="2800" b="1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800" b="1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1) </a:t>
            </a:r>
            <a:r>
              <a:rPr lang="en-US" sz="2800" b="1" dirty="0" err="1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Glomerular</a:t>
            </a:r>
            <a:r>
              <a:rPr lang="en-US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filteration</a:t>
            </a:r>
            <a:r>
              <a:rPr lang="en-US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 2) Tubular </a:t>
            </a:r>
            <a:r>
              <a:rPr lang="en-US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transport.</a:t>
            </a:r>
          </a:p>
          <a:p>
            <a:pPr algn="l" rtl="0">
              <a:lnSpc>
                <a:spcPct val="150000"/>
              </a:lnSpc>
            </a:pPr>
            <a:r>
              <a:rPr lang="en-US" sz="2800" b="1" u="sng" dirty="0" smtClean="0">
                <a:solidFill>
                  <a:srgbClr val="FF0000"/>
                </a:solidFill>
                <a:latin typeface="Verdana" pitchFamily="34" charset="0"/>
              </a:rPr>
              <a:t>Tubular </a:t>
            </a:r>
            <a:r>
              <a:rPr lang="en-US" sz="2800" b="1" u="sng" dirty="0">
                <a:solidFill>
                  <a:srgbClr val="FF0000"/>
                </a:solidFill>
                <a:latin typeface="Verdana" pitchFamily="34" charset="0"/>
              </a:rPr>
              <a:t>transport:</a:t>
            </a:r>
            <a:endParaRPr lang="en-US" sz="2800" b="1" i="1" dirty="0">
              <a:solidFill>
                <a:srgbClr val="FF0000"/>
              </a:solidFill>
              <a:latin typeface="Verdana" pitchFamily="34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800" b="1" i="1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1) </a:t>
            </a:r>
            <a:r>
              <a:rPr lang="en-US" sz="2800" b="1" dirty="0" err="1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Reabsorption</a:t>
            </a:r>
            <a:r>
              <a:rPr lang="en-US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2) </a:t>
            </a:r>
            <a:r>
              <a:rPr lang="en-US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Secretion.</a:t>
            </a:r>
          </a:p>
          <a:p>
            <a:pPr algn="l" rtl="0"/>
            <a:r>
              <a:rPr lang="en-US" b="1" dirty="0">
                <a:solidFill>
                  <a:srgbClr val="33CC33"/>
                </a:solidFill>
                <a:latin typeface="Verdana" pitchFamily="34" charset="0"/>
              </a:rPr>
              <a:t>           </a:t>
            </a:r>
          </a:p>
        </p:txBody>
      </p:sp>
    </p:spTree>
    <p:extLst>
      <p:ext uri="{BB962C8B-B14F-4D97-AF65-F5344CB8AC3E}">
        <p14:creationId xmlns:p14="http://schemas.microsoft.com/office/powerpoint/2010/main" val="189683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2818FA"/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GB" b="1" u="heavy" dirty="0" smtClean="0">
                <a:solidFill>
                  <a:srgbClr val="FFFF00"/>
                </a:solidFill>
              </a:rPr>
              <a:t/>
            </a:r>
            <a:br>
              <a:rPr lang="en-GB" b="1" u="heavy" dirty="0" smtClean="0">
                <a:solidFill>
                  <a:srgbClr val="FFFF00"/>
                </a:solidFill>
              </a:rPr>
            </a:br>
            <a:r>
              <a:rPr lang="en-GB" b="1" u="heavy" dirty="0" smtClean="0">
                <a:solidFill>
                  <a:srgbClr val="FFFF00"/>
                </a:solidFill>
              </a:rPr>
              <a:t>Renal Handling of Chloride</a:t>
            </a:r>
            <a:r>
              <a:rPr lang="en-US" b="1" dirty="0" smtClean="0">
                <a:solidFill>
                  <a:srgbClr val="FFFF00"/>
                </a:solidFill>
              </a:rPr>
              <a:t/>
            </a:r>
            <a:br>
              <a:rPr lang="en-US" b="1" dirty="0" smtClean="0">
                <a:solidFill>
                  <a:srgbClr val="FFFF00"/>
                </a:solidFill>
              </a:rPr>
            </a:b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906963"/>
          </a:xfrm>
        </p:spPr>
        <p:txBody>
          <a:bodyPr>
            <a:normAutofit fontScale="92500"/>
          </a:bodyPr>
          <a:lstStyle/>
          <a:p>
            <a:pPr lvl="0" algn="just">
              <a:lnSpc>
                <a:spcPct val="150000"/>
              </a:lnSpc>
            </a:pPr>
            <a:r>
              <a:rPr lang="en-US" dirty="0" smtClean="0"/>
              <a:t>The chief Extracellular anion. It equals 104 </a:t>
            </a:r>
            <a:r>
              <a:rPr lang="en-US" dirty="0" err="1" smtClean="0"/>
              <a:t>mEq</a:t>
            </a:r>
            <a:r>
              <a:rPr lang="en-US" dirty="0" smtClean="0"/>
              <a:t>/L.</a:t>
            </a:r>
          </a:p>
          <a:p>
            <a:pPr lvl="0" algn="just">
              <a:lnSpc>
                <a:spcPct val="150000"/>
              </a:lnSpc>
            </a:pPr>
            <a:r>
              <a:rPr lang="en-GB" b="1" dirty="0" smtClean="0"/>
              <a:t>99%</a:t>
            </a:r>
            <a:r>
              <a:rPr lang="en-GB" dirty="0" smtClean="0"/>
              <a:t> of the filtered chloride is reabsorbed by:</a:t>
            </a:r>
            <a:endParaRPr lang="en-US" dirty="0" smtClean="0"/>
          </a:p>
          <a:p>
            <a:pPr lvl="0" algn="just">
              <a:lnSpc>
                <a:spcPct val="150000"/>
              </a:lnSpc>
            </a:pPr>
            <a:r>
              <a:rPr lang="en-GB" b="1" u="heavy" dirty="0" smtClean="0"/>
              <a:t>Active:</a:t>
            </a:r>
            <a:r>
              <a:rPr lang="en-GB" dirty="0" smtClean="0"/>
              <a:t> in thick ascending part of </a:t>
            </a:r>
            <a:r>
              <a:rPr lang="en-GB" dirty="0" err="1" smtClean="0"/>
              <a:t>Henel’s</a:t>
            </a:r>
            <a:r>
              <a:rPr lang="en-GB" dirty="0" smtClean="0"/>
              <a:t> loop by 1Na</a:t>
            </a:r>
            <a:r>
              <a:rPr lang="en-GB" baseline="30000" dirty="0" smtClean="0"/>
              <a:t>+</a:t>
            </a:r>
            <a:r>
              <a:rPr lang="en-GB" dirty="0" smtClean="0"/>
              <a:t>, 1K</a:t>
            </a:r>
            <a:r>
              <a:rPr lang="en-GB" baseline="30000" dirty="0" smtClean="0"/>
              <a:t>+</a:t>
            </a:r>
            <a:r>
              <a:rPr lang="en-GB" dirty="0" smtClean="0"/>
              <a:t>, 2 </a:t>
            </a:r>
            <a:r>
              <a:rPr lang="en-GB" dirty="0" err="1" smtClean="0"/>
              <a:t>Cl</a:t>
            </a:r>
            <a:r>
              <a:rPr lang="en-GB" baseline="30000" dirty="0" smtClean="0"/>
              <a:t>-</a:t>
            </a:r>
            <a:r>
              <a:rPr lang="en-GB" dirty="0" smtClean="0"/>
              <a:t>.</a:t>
            </a:r>
            <a:endParaRPr lang="en-US" dirty="0" smtClean="0"/>
          </a:p>
          <a:p>
            <a:pPr lvl="0" algn="just">
              <a:lnSpc>
                <a:spcPct val="150000"/>
              </a:lnSpc>
            </a:pPr>
            <a:r>
              <a:rPr lang="en-GB" b="1" u="heavy" dirty="0" smtClean="0"/>
              <a:t>Passive:</a:t>
            </a:r>
            <a:r>
              <a:rPr lang="en-GB" dirty="0" smtClean="0"/>
              <a:t> in </a:t>
            </a:r>
            <a:r>
              <a:rPr lang="en-GB" b="1" u="sng" dirty="0" smtClean="0"/>
              <a:t>P</a:t>
            </a:r>
            <a:r>
              <a:rPr lang="en-GB" dirty="0" smtClean="0"/>
              <a:t>CT &amp; CD secondary to Na</a:t>
            </a:r>
            <a:r>
              <a:rPr lang="en-GB" baseline="30000" dirty="0" smtClean="0"/>
              <a:t>+</a:t>
            </a:r>
            <a:r>
              <a:rPr lang="en-GB" dirty="0" smtClean="0"/>
              <a:t> </a:t>
            </a:r>
            <a:r>
              <a:rPr lang="en-GB" dirty="0" err="1" smtClean="0"/>
              <a:t>reabsorption</a:t>
            </a:r>
            <a:r>
              <a:rPr lang="en-GB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09600"/>
            <a:ext cx="7696200" cy="4953000"/>
            <a:chOff x="240" y="240"/>
            <a:chExt cx="4848" cy="3408"/>
          </a:xfrm>
        </p:grpSpPr>
        <p:sp>
          <p:nvSpPr>
            <p:cNvPr id="36867" name="AutoShape 3"/>
            <p:cNvSpPr>
              <a:spLocks noChangeArrowheads="1"/>
            </p:cNvSpPr>
            <p:nvPr/>
          </p:nvSpPr>
          <p:spPr bwMode="auto">
            <a:xfrm>
              <a:off x="2064" y="1440"/>
              <a:ext cx="768" cy="2208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76200" algn="ctr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868" name="AutoShape 4"/>
            <p:cNvSpPr>
              <a:spLocks noChangeArrowheads="1"/>
            </p:cNvSpPr>
            <p:nvPr/>
          </p:nvSpPr>
          <p:spPr bwMode="auto">
            <a:xfrm rot="16200000">
              <a:off x="2112" y="720"/>
              <a:ext cx="624" cy="1296"/>
            </a:xfrm>
            <a:prstGeom prst="moon">
              <a:avLst>
                <a:gd name="adj" fmla="val 50000"/>
              </a:avLst>
            </a:prstGeom>
            <a:solidFill>
              <a:srgbClr val="FFFF00"/>
            </a:solidFill>
            <a:ln w="76200" algn="ctr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869" name="AutoShape 5"/>
            <p:cNvSpPr>
              <a:spLocks noChangeArrowheads="1"/>
            </p:cNvSpPr>
            <p:nvPr/>
          </p:nvSpPr>
          <p:spPr bwMode="auto">
            <a:xfrm>
              <a:off x="240" y="432"/>
              <a:ext cx="4848" cy="384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870" name="Oval 6"/>
            <p:cNvSpPr>
              <a:spLocks noChangeArrowheads="1"/>
            </p:cNvSpPr>
            <p:nvPr/>
          </p:nvSpPr>
          <p:spPr bwMode="auto">
            <a:xfrm>
              <a:off x="1920" y="240"/>
              <a:ext cx="1008" cy="81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871" name="AutoShape 7"/>
            <p:cNvSpPr>
              <a:spLocks noChangeArrowheads="1"/>
            </p:cNvSpPr>
            <p:nvPr/>
          </p:nvSpPr>
          <p:spPr bwMode="auto">
            <a:xfrm rot="5400000">
              <a:off x="3312" y="1824"/>
              <a:ext cx="3168" cy="384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4876800" y="228600"/>
            <a:ext cx="1905000" cy="609600"/>
          </a:xfrm>
          <a:prstGeom prst="rect">
            <a:avLst/>
          </a:prstGeom>
          <a:gradFill rotWithShape="1">
            <a:gsLst>
              <a:gs pos="0">
                <a:srgbClr val="FF99FF"/>
              </a:gs>
              <a:gs pos="100000">
                <a:srgbClr val="FFFF00"/>
              </a:gs>
            </a:gsLst>
            <a:lin ang="18900000" scaled="1"/>
          </a:gradFill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>
                <a:solidFill>
                  <a:srgbClr val="0000FF"/>
                </a:solidFill>
                <a:latin typeface="Verdana" pitchFamily="34" charset="0"/>
              </a:rPr>
              <a:t>Eff.  Art.</a:t>
            </a: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609600" y="228600"/>
            <a:ext cx="1905000" cy="609600"/>
          </a:xfrm>
          <a:prstGeom prst="rect">
            <a:avLst/>
          </a:prstGeom>
          <a:gradFill rotWithShape="1">
            <a:gsLst>
              <a:gs pos="0">
                <a:srgbClr val="FF99FF"/>
              </a:gs>
              <a:gs pos="100000">
                <a:srgbClr val="FFFF00"/>
              </a:gs>
            </a:gsLst>
            <a:lin ang="18900000" scaled="1"/>
          </a:gradFill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0000FF"/>
                </a:solidFill>
                <a:latin typeface="Verdana" pitchFamily="34" charset="0"/>
              </a:rPr>
              <a:t>Aff.  Art.</a:t>
            </a:r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7696200" y="1752600"/>
            <a:ext cx="1447800" cy="1143000"/>
          </a:xfrm>
          <a:prstGeom prst="rect">
            <a:avLst/>
          </a:prstGeom>
          <a:gradFill rotWithShape="1">
            <a:gsLst>
              <a:gs pos="0">
                <a:srgbClr val="FF99FF"/>
              </a:gs>
              <a:gs pos="100000">
                <a:srgbClr val="FFFF00"/>
              </a:gs>
            </a:gsLst>
            <a:lin ang="18900000" scaled="1"/>
          </a:gradFill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0000FF"/>
                </a:solidFill>
                <a:latin typeface="Verdana" pitchFamily="34" charset="0"/>
              </a:rPr>
              <a:t>Peritub.</a:t>
            </a:r>
          </a:p>
          <a:p>
            <a:pPr algn="ctr"/>
            <a:r>
              <a:rPr lang="en-US" sz="2400" b="1">
                <a:solidFill>
                  <a:srgbClr val="0000FF"/>
                </a:solidFill>
                <a:latin typeface="Verdana" pitchFamily="34" charset="0"/>
              </a:rPr>
              <a:t>Cap.</a:t>
            </a:r>
          </a:p>
        </p:txBody>
      </p:sp>
      <p:sp>
        <p:nvSpPr>
          <p:cNvPr id="36875" name="AutoShape 11"/>
          <p:cNvSpPr>
            <a:spLocks noChangeArrowheads="1"/>
          </p:cNvSpPr>
          <p:nvPr/>
        </p:nvSpPr>
        <p:spPr bwMode="auto">
          <a:xfrm>
            <a:off x="3886200" y="2590800"/>
            <a:ext cx="3657600" cy="1143000"/>
          </a:xfrm>
          <a:prstGeom prst="rightArrow">
            <a:avLst>
              <a:gd name="adj1" fmla="val 50000"/>
              <a:gd name="adj2" fmla="val 80000"/>
            </a:avLst>
          </a:prstGeom>
          <a:gradFill rotWithShape="1">
            <a:gsLst>
              <a:gs pos="0">
                <a:srgbClr val="0000FF"/>
              </a:gs>
              <a:gs pos="100000">
                <a:srgbClr val="99FF99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>
                <a:solidFill>
                  <a:prstClr val="white"/>
                </a:solidFill>
                <a:latin typeface="Arial Black" pitchFamily="34" charset="0"/>
              </a:rPr>
              <a:t>Reabsorption</a:t>
            </a:r>
          </a:p>
        </p:txBody>
      </p:sp>
      <p:sp>
        <p:nvSpPr>
          <p:cNvPr id="36876" name="AutoShape 12"/>
          <p:cNvSpPr>
            <a:spLocks noChangeArrowheads="1"/>
          </p:cNvSpPr>
          <p:nvPr/>
        </p:nvSpPr>
        <p:spPr bwMode="auto">
          <a:xfrm rot="10800000">
            <a:off x="3505200" y="4114800"/>
            <a:ext cx="3886200" cy="1219200"/>
          </a:xfrm>
          <a:prstGeom prst="rightArrow">
            <a:avLst>
              <a:gd name="adj1" fmla="val 50000"/>
              <a:gd name="adj2" fmla="val 79688"/>
            </a:avLst>
          </a:prstGeom>
          <a:gradFill rotWithShape="1">
            <a:gsLst>
              <a:gs pos="0">
                <a:srgbClr val="0000FF"/>
              </a:gs>
              <a:gs pos="100000">
                <a:srgbClr val="99FF99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en-US" sz="2800" b="1">
                <a:solidFill>
                  <a:prstClr val="white"/>
                </a:solidFill>
                <a:latin typeface="Arial Black" pitchFamily="34" charset="0"/>
              </a:rPr>
              <a:t>Secretion</a:t>
            </a:r>
          </a:p>
        </p:txBody>
      </p:sp>
      <p:sp>
        <p:nvSpPr>
          <p:cNvPr id="36877" name="AutoShape 13"/>
          <p:cNvSpPr>
            <a:spLocks noChangeArrowheads="1"/>
          </p:cNvSpPr>
          <p:nvPr/>
        </p:nvSpPr>
        <p:spPr bwMode="auto">
          <a:xfrm rot="5400000">
            <a:off x="1600200" y="2895600"/>
            <a:ext cx="3886200" cy="1295400"/>
          </a:xfrm>
          <a:prstGeom prst="rightArrow">
            <a:avLst>
              <a:gd name="adj1" fmla="val 50000"/>
              <a:gd name="adj2" fmla="val 75000"/>
            </a:avLst>
          </a:prstGeom>
          <a:gradFill rotWithShape="1">
            <a:gsLst>
              <a:gs pos="0">
                <a:srgbClr val="0000FF"/>
              </a:gs>
              <a:gs pos="100000">
                <a:srgbClr val="99FF99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en-US" sz="2800" b="1">
                <a:solidFill>
                  <a:prstClr val="white"/>
                </a:solidFill>
                <a:latin typeface="Arial Black" pitchFamily="34" charset="0"/>
              </a:rPr>
              <a:t>Filteration</a:t>
            </a:r>
          </a:p>
        </p:txBody>
      </p:sp>
      <p:sp>
        <p:nvSpPr>
          <p:cNvPr id="36878" name="AutoShape 14"/>
          <p:cNvSpPr>
            <a:spLocks noChangeArrowheads="1"/>
          </p:cNvSpPr>
          <p:nvPr/>
        </p:nvSpPr>
        <p:spPr bwMode="auto">
          <a:xfrm>
            <a:off x="1447800" y="6096000"/>
            <a:ext cx="4495800" cy="762000"/>
          </a:xfrm>
          <a:prstGeom prst="can">
            <a:avLst>
              <a:gd name="adj" fmla="val 25000"/>
            </a:avLst>
          </a:prstGeom>
          <a:solidFill>
            <a:srgbClr val="FFCC99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CC3300"/>
                </a:solidFill>
                <a:latin typeface="Verdana" pitchFamily="34" charset="0"/>
              </a:rPr>
              <a:t>Renal pelvis, ureter</a:t>
            </a:r>
          </a:p>
        </p:txBody>
      </p:sp>
      <p:sp>
        <p:nvSpPr>
          <p:cNvPr id="36879" name="AutoShape 15"/>
          <p:cNvSpPr>
            <a:spLocks noChangeArrowheads="1"/>
          </p:cNvSpPr>
          <p:nvPr/>
        </p:nvSpPr>
        <p:spPr bwMode="auto">
          <a:xfrm rot="5400000">
            <a:off x="2895600" y="5410200"/>
            <a:ext cx="1143000" cy="1295400"/>
          </a:xfrm>
          <a:prstGeom prst="right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0000FF"/>
              </a:gs>
              <a:gs pos="100000">
                <a:srgbClr val="99FF99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en-US" sz="2800" b="1">
                <a:solidFill>
                  <a:prstClr val="black"/>
                </a:solidFill>
                <a:latin typeface="Arial Black" pitchFamily="34" charset="0"/>
              </a:rPr>
              <a:t> </a:t>
            </a:r>
            <a:r>
              <a:rPr lang="en-US" sz="2800" b="1">
                <a:solidFill>
                  <a:prstClr val="white"/>
                </a:solidFill>
                <a:latin typeface="Arial Black" pitchFamily="34" charset="0"/>
              </a:rPr>
              <a:t>EX.</a:t>
            </a:r>
          </a:p>
        </p:txBody>
      </p:sp>
    </p:spTree>
    <p:extLst>
      <p:ext uri="{BB962C8B-B14F-4D97-AF65-F5344CB8AC3E}">
        <p14:creationId xmlns:p14="http://schemas.microsoft.com/office/powerpoint/2010/main" val="283397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ATER_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5" grpId="0" animBg="1"/>
      <p:bldP spid="36875" grpId="1" animBg="1"/>
      <p:bldP spid="36876" grpId="0" animBg="1"/>
      <p:bldP spid="36876" grpId="1" animBg="1"/>
      <p:bldP spid="36877" grpId="0" animBg="1"/>
      <p:bldP spid="36877" grpId="1" animBg="1"/>
      <p:bldP spid="3687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>
              <a:cs typeface="Arial" pitchFamily="34" charset="0"/>
            </a:endParaRPr>
          </a:p>
        </p:txBody>
      </p:sp>
      <p:pic>
        <p:nvPicPr>
          <p:cNvPr id="68612" name="Picture 4" descr="http://www.as.miami.edu/chemistry/2086/chap26/Chapter%2026-NEW_part1_files/image005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46"/>
          <a:stretch/>
        </p:blipFill>
        <p:spPr bwMode="auto">
          <a:xfrm>
            <a:off x="76200" y="76200"/>
            <a:ext cx="8915400" cy="6629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5731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542"/>
            <a:ext cx="8229600" cy="899858"/>
          </a:xfrm>
          <a:solidFill>
            <a:srgbClr val="2818FA"/>
          </a:solidFill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Summary of events that occur inside PCT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5364163"/>
          </a:xfrm>
        </p:spPr>
        <p:txBody>
          <a:bodyPr>
            <a:normAutofit fontScale="92500" lnSpcReduction="20000"/>
          </a:bodyPr>
          <a:lstStyle/>
          <a:p>
            <a:pPr lvl="0" algn="just">
              <a:lnSpc>
                <a:spcPct val="120000"/>
              </a:lnSpc>
            </a:pPr>
            <a:r>
              <a:rPr lang="en-US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Reabsorption </a:t>
            </a:r>
            <a:r>
              <a:rPr lang="en-US" sz="2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All </a:t>
            </a:r>
            <a:r>
              <a:rPr lang="en-US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filtered </a:t>
            </a:r>
            <a:r>
              <a:rPr lang="en-US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glucose, amino acids, vitamins, protein and </a:t>
            </a:r>
            <a:r>
              <a:rPr lang="en-US" sz="28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Kreb’s</a:t>
            </a:r>
            <a:r>
              <a:rPr lang="en-US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cycle </a:t>
            </a:r>
            <a:r>
              <a:rPr lang="en-US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intermediates</a:t>
            </a:r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 algn="just">
              <a:lnSpc>
                <a:spcPct val="120000"/>
              </a:lnSpc>
            </a:pPr>
            <a:r>
              <a:rPr lang="en-US" sz="2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Reabsorption of </a:t>
            </a:r>
            <a:r>
              <a:rPr lang="en-US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About </a:t>
            </a:r>
            <a:r>
              <a:rPr lang="en-US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2/3 </a:t>
            </a:r>
            <a:r>
              <a:rPr lang="en-US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 filtered load of </a:t>
            </a:r>
            <a:r>
              <a:rPr lang="en-US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n-US" sz="2800" b="1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&amp; water</a:t>
            </a:r>
            <a:r>
              <a:rPr lang="en-US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just">
              <a:lnSpc>
                <a:spcPct val="120000"/>
              </a:lnSpc>
            </a:pPr>
            <a:r>
              <a:rPr lang="en-US" dirty="0" smtClean="0"/>
              <a:t>Co-transport of </a:t>
            </a:r>
            <a:r>
              <a:rPr lang="en-US" b="1" dirty="0" smtClean="0"/>
              <a:t>K</a:t>
            </a:r>
            <a:r>
              <a:rPr lang="en-US" b="1" baseline="30000" dirty="0" smtClean="0"/>
              <a:t>+</a:t>
            </a:r>
            <a:r>
              <a:rPr lang="en-US" b="1" dirty="0" smtClean="0"/>
              <a:t>, glucose, amino acids</a:t>
            </a:r>
            <a:r>
              <a:rPr lang="en-US" dirty="0" smtClean="0"/>
              <a:t> at </a:t>
            </a:r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dirty="0" smtClean="0"/>
              <a:t> half of PCT.</a:t>
            </a:r>
          </a:p>
          <a:p>
            <a:pPr lvl="0" algn="just">
              <a:lnSpc>
                <a:spcPct val="120000"/>
              </a:lnSpc>
            </a:pPr>
            <a:r>
              <a:rPr lang="en-US" dirty="0" smtClean="0"/>
              <a:t>Absorption of </a:t>
            </a:r>
            <a:r>
              <a:rPr lang="en-US" b="1" dirty="0" smtClean="0"/>
              <a:t>CL</a:t>
            </a:r>
            <a:r>
              <a:rPr lang="en-US" b="1" baseline="30000" dirty="0" smtClean="0"/>
              <a:t>-</a:t>
            </a:r>
            <a:r>
              <a:rPr lang="en-US" dirty="0" smtClean="0"/>
              <a:t> &amp; secretion of </a:t>
            </a:r>
            <a:r>
              <a:rPr lang="en-US" b="1" dirty="0" smtClean="0"/>
              <a:t>H</a:t>
            </a:r>
            <a:r>
              <a:rPr lang="en-US" b="1" baseline="30000" dirty="0" smtClean="0"/>
              <a:t>+</a:t>
            </a:r>
            <a:r>
              <a:rPr lang="en-US" dirty="0" smtClean="0"/>
              <a:t> ions in </a:t>
            </a:r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dirty="0" smtClean="0"/>
              <a:t> half of PCT.</a:t>
            </a:r>
          </a:p>
          <a:p>
            <a:pPr lvl="0" algn="just">
              <a:lnSpc>
                <a:spcPct val="120000"/>
              </a:lnSpc>
            </a:pPr>
            <a:r>
              <a:rPr lang="en-US" dirty="0" smtClean="0"/>
              <a:t>Reabsorption &amp; synthesis of </a:t>
            </a:r>
            <a:r>
              <a:rPr lang="en-US" b="1" dirty="0" smtClean="0"/>
              <a:t>NaHCO</a:t>
            </a:r>
            <a:r>
              <a:rPr lang="en-US" b="1" baseline="-25000" dirty="0" smtClean="0"/>
              <a:t>3</a:t>
            </a:r>
            <a:r>
              <a:rPr lang="en-US" baseline="-25000" dirty="0" smtClean="0"/>
              <a:t>.</a:t>
            </a:r>
            <a:endParaRPr lang="en-US" dirty="0" smtClean="0"/>
          </a:p>
          <a:p>
            <a:pPr lvl="0" algn="just">
              <a:lnSpc>
                <a:spcPct val="120000"/>
              </a:lnSpc>
            </a:pPr>
            <a:r>
              <a:rPr lang="en-US" dirty="0" smtClean="0"/>
              <a:t>Remaining tubular fluid is </a:t>
            </a:r>
            <a:r>
              <a:rPr lang="en-US" b="1" dirty="0" smtClean="0"/>
              <a:t>isotonic </a:t>
            </a:r>
            <a:r>
              <a:rPr lang="en-US" dirty="0" smtClean="0"/>
              <a:t>(300 </a:t>
            </a:r>
            <a:r>
              <a:rPr lang="en-US" dirty="0" err="1" smtClean="0"/>
              <a:t>mosmol</a:t>
            </a:r>
            <a:r>
              <a:rPr lang="en-US" dirty="0" smtClean="0"/>
              <a:t>) but </a:t>
            </a:r>
            <a:r>
              <a:rPr lang="en-US" b="1" dirty="0" smtClean="0"/>
              <a:t>slightly acidic</a:t>
            </a:r>
            <a:r>
              <a:rPr lang="en-US" dirty="0" smtClean="0"/>
              <a:t> </a:t>
            </a:r>
            <a:r>
              <a:rPr lang="en-US" b="1" dirty="0" smtClean="0"/>
              <a:t>(pH&lt;7.35).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030090"/>
            <a:ext cx="8893175" cy="5458024"/>
          </a:xfrm>
        </p:spPr>
        <p:txBody>
          <a:bodyPr/>
          <a:lstStyle/>
          <a:p>
            <a:pPr algn="l" rtl="0">
              <a:buFont typeface="Arial" pitchFamily="34" charset="0"/>
              <a:buNone/>
            </a:pPr>
            <a:r>
              <a:rPr lang="en-US" altLang="en-US" sz="2800" b="1" u="sng" dirty="0" smtClean="0">
                <a:latin typeface="Arial" pitchFamily="34" charset="0"/>
                <a:cs typeface="Arial" pitchFamily="34" charset="0"/>
              </a:rPr>
              <a:t>Descending LH:</a:t>
            </a:r>
          </a:p>
          <a:p>
            <a:pPr algn="l" rtl="0">
              <a:buFont typeface="Arial" pitchFamily="34" charset="0"/>
              <a:buNone/>
            </a:pPr>
            <a:r>
              <a:rPr lang="en-US" altLang="en-US" sz="2000" b="1" u="sng" dirty="0" smtClean="0">
                <a:latin typeface="Arial" pitchFamily="34" charset="0"/>
                <a:cs typeface="Arial" pitchFamily="34" charset="0"/>
              </a:rPr>
              <a:t>Epithelium: </a:t>
            </a:r>
            <a:r>
              <a:rPr lang="en-US" alt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000" dirty="0" smtClean="0">
                <a:latin typeface="Arial" pitchFamily="34" charset="0"/>
                <a:cs typeface="Arial" pitchFamily="34" charset="0"/>
              </a:rPr>
              <a:t>Very </a:t>
            </a:r>
            <a:r>
              <a:rPr lang="en-US" altLang="en-US" sz="2000" b="1" dirty="0" smtClean="0">
                <a:latin typeface="Arial" pitchFamily="34" charset="0"/>
                <a:cs typeface="Arial" pitchFamily="34" charset="0"/>
              </a:rPr>
              <a:t>thin</a:t>
            </a:r>
            <a:r>
              <a:rPr lang="en-US" alt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000" b="1" dirty="0" smtClean="0">
                <a:latin typeface="Arial" pitchFamily="34" charset="0"/>
                <a:cs typeface="Arial" pitchFamily="34" charset="0"/>
              </a:rPr>
              <a:t>endothelial</a:t>
            </a:r>
            <a:r>
              <a:rPr lang="en-US" altLang="en-US" sz="2000" dirty="0" smtClean="0">
                <a:latin typeface="Arial" pitchFamily="34" charset="0"/>
                <a:cs typeface="Arial" pitchFamily="34" charset="0"/>
              </a:rPr>
              <a:t> –like cells.</a:t>
            </a:r>
          </a:p>
          <a:p>
            <a:pPr algn="l" rtl="0">
              <a:buFont typeface="Arial" pitchFamily="34" charset="0"/>
              <a:buNone/>
            </a:pPr>
            <a:r>
              <a:rPr lang="en-US" altLang="en-US" sz="2000" b="1" dirty="0" smtClean="0">
                <a:latin typeface="Arial" pitchFamily="34" charset="0"/>
                <a:cs typeface="Arial" pitchFamily="34" charset="0"/>
              </a:rPr>
              <a:t>                      Permeability</a:t>
            </a:r>
            <a:r>
              <a:rPr lang="en-US" altLang="en-US" sz="2000" dirty="0" smtClean="0">
                <a:latin typeface="Arial" pitchFamily="34" charset="0"/>
                <a:cs typeface="Arial" pitchFamily="34" charset="0"/>
              </a:rPr>
              <a:t> (high to water, hard to solutes)</a:t>
            </a:r>
          </a:p>
          <a:p>
            <a:pPr algn="l" rtl="0">
              <a:buFont typeface="Arial" pitchFamily="34" charset="0"/>
              <a:buNone/>
            </a:pPr>
            <a:endParaRPr lang="en-US" altLang="en-US" sz="2000" b="1" u="sng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Arial" pitchFamily="34" charset="0"/>
              <a:buNone/>
            </a:pPr>
            <a:r>
              <a:rPr lang="en-US" altLang="en-US" sz="2800" b="1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Ascending LH:</a:t>
            </a:r>
          </a:p>
          <a:p>
            <a:pPr algn="l" rtl="0">
              <a:buFont typeface="Arial" pitchFamily="34" charset="0"/>
              <a:buNone/>
            </a:pPr>
            <a:r>
              <a:rPr lang="en-US" altLang="en-US" sz="2000" b="1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Thin ascending LH:</a:t>
            </a:r>
          </a:p>
          <a:p>
            <a:pPr marL="0" indent="0" algn="l" rtl="0"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Presents only in long loops</a:t>
            </a:r>
          </a:p>
          <a:p>
            <a:pPr algn="l" rtl="0">
              <a:buFont typeface="Arial" pitchFamily="34" charset="0"/>
              <a:buNone/>
            </a:pPr>
            <a:r>
              <a:rPr lang="en-US" altLang="en-US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Epithelium: </a:t>
            </a: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is Impermeable to </a:t>
            </a:r>
            <a:r>
              <a:rPr lang="en-US" altLang="en-US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water</a:t>
            </a:r>
          </a:p>
          <a:p>
            <a:pPr algn="l" rtl="0">
              <a:buFont typeface="Arial" pitchFamily="34" charset="0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           Permeable to </a:t>
            </a:r>
            <a:r>
              <a:rPr lang="en-US" altLang="en-US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solutes</a:t>
            </a: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→ allow Na reabsorption, and Urea    </a:t>
            </a:r>
          </a:p>
          <a:p>
            <a:pPr algn="l" rtl="0">
              <a:buFont typeface="Arial" pitchFamily="34" charset="0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           secretion </a:t>
            </a:r>
          </a:p>
          <a:p>
            <a:pPr algn="l" rtl="0">
              <a:buFont typeface="Arial" pitchFamily="34" charset="0"/>
              <a:buNone/>
            </a:pPr>
            <a:r>
              <a:rPr lang="en-US" altLang="en-US" sz="2000" b="1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buNone/>
            </a:pPr>
            <a:r>
              <a:rPr lang="en-US" altLang="en-US" sz="2000" b="1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Thick </a:t>
            </a:r>
            <a:r>
              <a:rPr lang="en-US" altLang="en-US" sz="2000" b="1" u="sng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ascending </a:t>
            </a:r>
            <a:r>
              <a:rPr lang="en-US" altLang="en-US" sz="2000" b="1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LH:</a:t>
            </a:r>
          </a:p>
          <a:p>
            <a:pPr algn="l" rtl="0">
              <a:buFont typeface="Arial" pitchFamily="34" charset="0"/>
              <a:buNone/>
            </a:pPr>
            <a:r>
              <a:rPr lang="en-US" altLang="en-US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Epithelium: </a:t>
            </a: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Basolateral border rich in Na-K pump</a:t>
            </a:r>
          </a:p>
          <a:p>
            <a:pPr marL="0" lvl="2" indent="0" algn="l" rtl="0"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          Apical border contain Na-K-2Cl transporter </a:t>
            </a:r>
          </a:p>
          <a:p>
            <a:pPr marL="514350" lvl="2" indent="-514350" algn="l" rtl="0"/>
            <a:endParaRPr lang="en-US" altLang="en-US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Font typeface="Arial" pitchFamily="34" charset="0"/>
              <a:buNone/>
            </a:pPr>
            <a:endParaRPr lang="en-US" altLang="en-US" sz="2800" b="1" u="sng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Font typeface="Arial" pitchFamily="34" charset="0"/>
              <a:buNone/>
            </a:pPr>
            <a:endParaRPr lang="en-US" alt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66952" y="260648"/>
            <a:ext cx="394691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Loop of Henle</a:t>
            </a:r>
          </a:p>
        </p:txBody>
      </p:sp>
    </p:spTree>
    <p:extLst>
      <p:ext uri="{BB962C8B-B14F-4D97-AF65-F5344CB8AC3E}">
        <p14:creationId xmlns:p14="http://schemas.microsoft.com/office/powerpoint/2010/main" val="299302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199" y="1981200"/>
            <a:ext cx="5192410" cy="4530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272449" y="4520348"/>
            <a:ext cx="1800225" cy="5048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smtClean="0">
                <a:solidFill>
                  <a:prstClr val="black"/>
                </a:solidFill>
                <a:latin typeface="Arial" pitchFamily="34" charset="0"/>
              </a:rPr>
              <a:t>15% Water 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072674" y="4520348"/>
            <a:ext cx="1096660" cy="0"/>
          </a:xfrm>
          <a:prstGeom prst="straightConnector1">
            <a:avLst/>
          </a:prstGeom>
          <a:ln w="7620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079972" y="4246302"/>
            <a:ext cx="1227083" cy="77887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1" dirty="0" smtClean="0">
                <a:solidFill>
                  <a:prstClr val="black"/>
                </a:solidFill>
                <a:latin typeface="Arial" pitchFamily="34" charset="0"/>
              </a:rPr>
              <a:t>20-25%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000" b="1" dirty="0" err="1" smtClean="0">
                <a:solidFill>
                  <a:prstClr val="black"/>
                </a:solidFill>
                <a:latin typeface="Arial" pitchFamily="34" charset="0"/>
              </a:rPr>
              <a:t>Nacl</a:t>
            </a:r>
            <a:endParaRPr lang="en-US" altLang="en-US" sz="2000" b="1" dirty="0" smtClean="0">
              <a:solidFill>
                <a:prstClr val="black"/>
              </a:solidFill>
              <a:latin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b="1" dirty="0" smtClean="0">
                <a:solidFill>
                  <a:prstClr val="black"/>
                </a:solidFill>
                <a:latin typeface="Arial" pitchFamily="34" charset="0"/>
              </a:rPr>
              <a:t>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953000" y="4099198"/>
            <a:ext cx="703262" cy="35719"/>
          </a:xfrm>
          <a:prstGeom prst="straightConnector1">
            <a:avLst/>
          </a:prstGeom>
          <a:ln w="7620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42"/>
          <a:stretch>
            <a:fillRect/>
          </a:stretch>
        </p:blipFill>
        <p:spPr bwMode="auto">
          <a:xfrm>
            <a:off x="914400" y="152400"/>
            <a:ext cx="7315199" cy="2133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828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-612775" y="1268413"/>
            <a:ext cx="9756775" cy="4525962"/>
          </a:xfrm>
        </p:spPr>
        <p:txBody>
          <a:bodyPr/>
          <a:lstStyle/>
          <a:p>
            <a:pPr marL="1371600" lvl="2" indent="-457200" algn="l" rtl="0">
              <a:buFont typeface="Calibri" pitchFamily="34" charset="0"/>
              <a:buAutoNum type="arabicPeriod"/>
            </a:pP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Final adjustment 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of urine formation.</a:t>
            </a:r>
          </a:p>
          <a:p>
            <a:pPr marL="1371600" lvl="2" indent="-457200" algn="l" rtl="0">
              <a:buFont typeface="Calibri" pitchFamily="34" charset="0"/>
              <a:buAutoNum type="arabicPeriod"/>
            </a:pP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Reabsorption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7-10% 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of filtered load of 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Na</a:t>
            </a:r>
            <a:r>
              <a:rPr lang="en-US" altLang="en-US" sz="2800" b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altLang="en-US" sz="2800" dirty="0" smtClean="0">
              <a:latin typeface="Arial" pitchFamily="34" charset="0"/>
              <a:cs typeface="Arial" pitchFamily="34" charset="0"/>
            </a:endParaRPr>
          </a:p>
          <a:p>
            <a:pPr marL="1371600" lvl="2" indent="-457200" algn="l" rtl="0">
              <a:buFont typeface="Calibri" pitchFamily="34" charset="0"/>
              <a:buAutoNum type="arabicPeriod"/>
            </a:pP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Reabsorption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10-15%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of filtered lead of 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water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371600" lvl="2" indent="-457200" algn="l" rtl="0">
              <a:buFont typeface="Calibri" pitchFamily="34" charset="0"/>
              <a:buAutoNum type="arabicPeriod"/>
            </a:pP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Secretion 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of variable amount of 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altLang="en-US" sz="2800" b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 &amp; K</a:t>
            </a:r>
            <a:r>
              <a:rPr lang="en-US" altLang="en-US" sz="2800" b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altLang="en-US" sz="2800" dirty="0" smtClean="0">
              <a:latin typeface="Arial" pitchFamily="34" charset="0"/>
              <a:cs typeface="Arial" pitchFamily="34" charset="0"/>
            </a:endParaRPr>
          </a:p>
          <a:p>
            <a:pPr marL="1371600" lvl="2" indent="-457200" algn="l" rtl="0">
              <a:buFont typeface="Calibri" pitchFamily="34" charset="0"/>
              <a:buAutoNum type="arabicPeriod"/>
            </a:pP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Major control site 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Na</a:t>
            </a:r>
            <a:r>
              <a:rPr lang="en-US" altLang="en-US" sz="2800" b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, K</a:t>
            </a:r>
            <a:r>
              <a:rPr lang="en-US" altLang="en-US" sz="2800" b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, Ca</a:t>
            </a:r>
            <a:r>
              <a:rPr lang="en-US" altLang="en-US" sz="28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altLang="en-US" sz="28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&amp; acid-base balance of body.</a:t>
            </a:r>
          </a:p>
          <a:p>
            <a:pPr marL="1371600" lvl="2" indent="-457200" algn="l" rtl="0"/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 Many of these functions are controlled by </a:t>
            </a:r>
            <a:r>
              <a:rPr lang="en-US" altLang="en-US" sz="2800" b="1" dirty="0" smtClean="0">
                <a:latin typeface="Arial" pitchFamily="34" charset="0"/>
                <a:cs typeface="Arial" pitchFamily="34" charset="0"/>
              </a:rPr>
              <a:t>hormones</a:t>
            </a:r>
            <a:r>
              <a:rPr lang="en-US" altLang="en-U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l" rtl="0">
              <a:buFont typeface="Arial" pitchFamily="34" charset="0"/>
              <a:buNone/>
            </a:pPr>
            <a:endParaRPr lang="en-US" altLang="en-US" dirty="0" smtClean="0">
              <a:latin typeface="Arial" pitchFamily="34" charset="0"/>
              <a:cs typeface="Arial" pitchFamily="34" charset="0"/>
            </a:endParaRPr>
          </a:p>
          <a:p>
            <a:pPr algn="l"/>
            <a:endParaRPr lang="en-US" alt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85528" cy="769441"/>
          </a:xfrm>
          <a:ln>
            <a:miter lim="800000"/>
            <a:headEnd/>
            <a:tailEnd/>
          </a:ln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Overall Functions of Distal Segment</a:t>
            </a:r>
            <a:endParaRPr lang="en-US" b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946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 bldLvl="5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47083" cy="8810625"/>
          </a:xfrm>
        </p:spPr>
        <p:txBody>
          <a:bodyPr/>
          <a:lstStyle/>
          <a:p>
            <a:pPr marL="514350" indent="-514350" algn="just" rtl="0">
              <a:lnSpc>
                <a:spcPct val="150000"/>
              </a:lnSpc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Reabsorbs </a:t>
            </a:r>
            <a:r>
              <a:rPr lang="en-US" altLang="en-US" sz="2500" b="1" dirty="0" smtClean="0">
                <a:latin typeface="Arial" pitchFamily="34" charset="0"/>
                <a:cs typeface="Arial" pitchFamily="34" charset="0"/>
              </a:rPr>
              <a:t>4% </a:t>
            </a: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of filtered load of Na</a:t>
            </a:r>
            <a:r>
              <a:rPr lang="en-US" altLang="en-US" sz="25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 algn="just" rtl="0">
              <a:lnSpc>
                <a:spcPct val="150000"/>
              </a:lnSpc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altLang="en-US" sz="2500" dirty="0" err="1" smtClean="0">
                <a:latin typeface="Arial" pitchFamily="34" charset="0"/>
                <a:cs typeface="Arial" pitchFamily="34" charset="0"/>
              </a:rPr>
              <a:t>NaCl</a:t>
            </a: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 is transported by a Na</a:t>
            </a:r>
            <a:r>
              <a:rPr lang="en-US" altLang="en-US" sz="25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 - Cl</a:t>
            </a:r>
            <a:r>
              <a:rPr lang="en-US" altLang="en-US" sz="2500" baseline="30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 transporter located at </a:t>
            </a:r>
            <a:r>
              <a:rPr lang="en-US" altLang="en-US" sz="2500" b="1" dirty="0" smtClean="0">
                <a:latin typeface="Arial" pitchFamily="34" charset="0"/>
                <a:cs typeface="Arial" pitchFamily="34" charset="0"/>
              </a:rPr>
              <a:t>apical border.</a:t>
            </a:r>
            <a:endParaRPr lang="en-US" altLang="en-US" sz="2500" dirty="0" smtClean="0">
              <a:latin typeface="Arial" pitchFamily="34" charset="0"/>
              <a:cs typeface="Arial" pitchFamily="34" charset="0"/>
            </a:endParaRPr>
          </a:p>
          <a:p>
            <a:pPr marL="514350" indent="-514350" algn="just" rtl="0">
              <a:lnSpc>
                <a:spcPct val="150000"/>
              </a:lnSpc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This transporter is inhibited by </a:t>
            </a:r>
            <a:r>
              <a:rPr lang="en-US" altLang="en-US" sz="2500" b="1" dirty="0" smtClean="0">
                <a:latin typeface="Arial" pitchFamily="34" charset="0"/>
                <a:cs typeface="Arial" pitchFamily="34" charset="0"/>
              </a:rPr>
              <a:t>thiazide</a:t>
            </a: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 diuretics. </a:t>
            </a:r>
          </a:p>
          <a:p>
            <a:pPr marL="514350" indent="-514350" algn="just" rtl="0">
              <a:lnSpc>
                <a:spcPct val="150000"/>
              </a:lnSpc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The basolateral </a:t>
            </a:r>
            <a:r>
              <a:rPr lang="en-US" altLang="en-US" sz="2500" b="1" dirty="0" smtClean="0">
                <a:latin typeface="Arial" pitchFamily="34" charset="0"/>
                <a:cs typeface="Arial" pitchFamily="34" charset="0"/>
              </a:rPr>
              <a:t>Na</a:t>
            </a:r>
            <a:r>
              <a:rPr lang="en-US" altLang="en-US" sz="2500" b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altLang="en-US" sz="2500" b="1" dirty="0" smtClean="0">
                <a:latin typeface="Arial" pitchFamily="34" charset="0"/>
                <a:cs typeface="Arial" pitchFamily="34" charset="0"/>
              </a:rPr>
              <a:t>- K</a:t>
            </a:r>
            <a:r>
              <a:rPr lang="en-US" altLang="en-US" sz="2500" b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altLang="en-US" sz="2500" b="1" dirty="0" smtClean="0">
                <a:latin typeface="Arial" pitchFamily="34" charset="0"/>
                <a:cs typeface="Arial" pitchFamily="34" charset="0"/>
              </a:rPr>
              <a:t> ATPase</a:t>
            </a: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 together with that of thick ALH has highest activity of any nephron segment.</a:t>
            </a:r>
          </a:p>
          <a:p>
            <a:pPr marL="514350" indent="-514350" algn="just" rtl="0">
              <a:lnSpc>
                <a:spcPct val="150000"/>
              </a:lnSpc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altLang="en-US" sz="2500" dirty="0" err="1" smtClean="0">
                <a:latin typeface="Arial" pitchFamily="34" charset="0"/>
                <a:cs typeface="Arial" pitchFamily="34" charset="0"/>
              </a:rPr>
              <a:t>osmolarity</a:t>
            </a: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 of tubular fluid leaving DCT is </a:t>
            </a:r>
            <a:r>
              <a:rPr lang="en-US" altLang="en-US" sz="2500" b="1" dirty="0" smtClean="0">
                <a:latin typeface="Arial" pitchFamily="34" charset="0"/>
                <a:cs typeface="Arial" pitchFamily="34" charset="0"/>
              </a:rPr>
              <a:t>100 </a:t>
            </a:r>
            <a:r>
              <a:rPr lang="en-US" altLang="en-US" sz="2500" b="1" dirty="0" err="1" smtClean="0">
                <a:latin typeface="Arial" pitchFamily="34" charset="0"/>
                <a:cs typeface="Arial" pitchFamily="34" charset="0"/>
              </a:rPr>
              <a:t>mOsm</a:t>
            </a:r>
            <a:r>
              <a:rPr lang="en-US" altLang="en-US" sz="2500" b="1" dirty="0" smtClean="0">
                <a:latin typeface="Arial" pitchFamily="34" charset="0"/>
                <a:cs typeface="Arial" pitchFamily="34" charset="0"/>
              </a:rPr>
              <a:t>/L</a:t>
            </a: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 (i.e. more hypotonic) </a:t>
            </a:r>
            <a:r>
              <a:rPr lang="en-US" altLang="en-US" sz="25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 so, the </a:t>
            </a:r>
            <a:r>
              <a:rPr lang="en-US" altLang="en-US" sz="2500" b="1" dirty="0" smtClean="0">
                <a:latin typeface="Arial" pitchFamily="34" charset="0"/>
                <a:cs typeface="Arial" pitchFamily="34" charset="0"/>
              </a:rPr>
              <a:t>diluting segments</a:t>
            </a: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 of the nephron are: </a:t>
            </a:r>
            <a:r>
              <a:rPr lang="en-US" altLang="en-US" sz="2500" b="1" dirty="0" smtClean="0">
                <a:latin typeface="Arial" pitchFamily="34" charset="0"/>
                <a:cs typeface="Arial" pitchFamily="34" charset="0"/>
              </a:rPr>
              <a:t>thick ALH</a:t>
            </a: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altLang="en-US" sz="2500" b="1" dirty="0" smtClean="0">
                <a:latin typeface="Arial" pitchFamily="34" charset="0"/>
                <a:cs typeface="Arial" pitchFamily="34" charset="0"/>
              </a:rPr>
              <a:t>early DCT</a:t>
            </a:r>
            <a:r>
              <a:rPr lang="en-US" altLang="en-US" sz="25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65271" y="0"/>
            <a:ext cx="4711674" cy="830997"/>
          </a:xfrm>
          <a:ln>
            <a:miter lim="800000"/>
            <a:headEnd/>
            <a:tailEnd/>
          </a:ln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Characters of DCT</a:t>
            </a:r>
            <a:endParaRPr 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566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1195</TotalTime>
  <Words>1123</Words>
  <Application>Microsoft Office PowerPoint</Application>
  <PresentationFormat>On-screen Show (4:3)</PresentationFormat>
  <Paragraphs>136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1_Office Theme</vt:lpstr>
      <vt:lpstr>2_Office Theme</vt:lpstr>
      <vt:lpstr>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Reabsorption &amp; secretion  Part - I</vt:lpstr>
      <vt:lpstr>Tubular functions</vt:lpstr>
      <vt:lpstr>PowerPoint Presentation</vt:lpstr>
      <vt:lpstr>PowerPoint Presentation</vt:lpstr>
      <vt:lpstr>Summary of events that occur inside PCT</vt:lpstr>
      <vt:lpstr>PowerPoint Presentation</vt:lpstr>
      <vt:lpstr>PowerPoint Presentation</vt:lpstr>
      <vt:lpstr>Overall Functions of Distal Segment</vt:lpstr>
      <vt:lpstr>Characters of DCT</vt:lpstr>
      <vt:lpstr>Collecting Ducts (CD)</vt:lpstr>
      <vt:lpstr>Renal Handling of Na+ </vt:lpstr>
      <vt:lpstr>Renal Handling of Na+ </vt:lpstr>
      <vt:lpstr>PowerPoint Presentation</vt:lpstr>
      <vt:lpstr>PowerPoint Presentation</vt:lpstr>
      <vt:lpstr>PowerPoint Presentation</vt:lpstr>
      <vt:lpstr>Renal Handling of Na+ </vt:lpstr>
      <vt:lpstr> Factors controlling Na+ reabsorption  &amp; excretion </vt:lpstr>
      <vt:lpstr>PowerPoint Presentation</vt:lpstr>
      <vt:lpstr> Factors controlling Na+ reabsorption  &amp; excretion </vt:lpstr>
      <vt:lpstr> Renal Handling of Chloride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Shaikh Mujeeb</dc:creator>
  <cp:lastModifiedBy>Hani Mohammed</cp:lastModifiedBy>
  <cp:revision>159</cp:revision>
  <dcterms:created xsi:type="dcterms:W3CDTF">2013-08-26T08:29:22Z</dcterms:created>
  <dcterms:modified xsi:type="dcterms:W3CDTF">2016-04-24T10:11:50Z</dcterms:modified>
</cp:coreProperties>
</file>